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6" r:id="rId3"/>
    <p:sldId id="260" r:id="rId4"/>
    <p:sldId id="257" r:id="rId5"/>
    <p:sldId id="291" r:id="rId6"/>
    <p:sldId id="482" r:id="rId7"/>
    <p:sldId id="512" r:id="rId8"/>
    <p:sldId id="481" r:id="rId9"/>
    <p:sldId id="258" r:id="rId10"/>
    <p:sldId id="259" r:id="rId11"/>
    <p:sldId id="286" r:id="rId12"/>
    <p:sldId id="261" r:id="rId13"/>
    <p:sldId id="293" r:id="rId14"/>
    <p:sldId id="301" r:id="rId15"/>
    <p:sldId id="302" r:id="rId16"/>
    <p:sldId id="292" r:id="rId17"/>
    <p:sldId id="294" r:id="rId18"/>
    <p:sldId id="296" r:id="rId19"/>
    <p:sldId id="513" r:id="rId20"/>
    <p:sldId id="304" r:id="rId21"/>
    <p:sldId id="270" r:id="rId22"/>
    <p:sldId id="396" r:id="rId23"/>
    <p:sldId id="397" r:id="rId24"/>
    <p:sldId id="515" r:id="rId25"/>
    <p:sldId id="398" r:id="rId26"/>
    <p:sldId id="386" r:id="rId27"/>
    <p:sldId id="383" r:id="rId28"/>
    <p:sldId id="272" r:id="rId29"/>
    <p:sldId id="265" r:id="rId30"/>
    <p:sldId id="392" r:id="rId31"/>
    <p:sldId id="393" r:id="rId32"/>
    <p:sldId id="274" r:id="rId33"/>
    <p:sldId id="387" r:id="rId34"/>
    <p:sldId id="390" r:id="rId35"/>
    <p:sldId id="399" r:id="rId36"/>
    <p:sldId id="264" r:id="rId37"/>
    <p:sldId id="262" r:id="rId38"/>
    <p:sldId id="263" r:id="rId39"/>
    <p:sldId id="416" r:id="rId40"/>
    <p:sldId id="425" r:id="rId41"/>
    <p:sldId id="266" r:id="rId42"/>
    <p:sldId id="267" r:id="rId43"/>
    <p:sldId id="516" r:id="rId44"/>
    <p:sldId id="517" r:id="rId45"/>
    <p:sldId id="518" r:id="rId46"/>
    <p:sldId id="519" r:id="rId47"/>
    <p:sldId id="520" r:id="rId48"/>
    <p:sldId id="521" r:id="rId49"/>
    <p:sldId id="511" r:id="rId50"/>
    <p:sldId id="29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E6FBB1-CBD7-4C09-8B4E-56B5B80BF951}" type="doc">
      <dgm:prSet loTypeId="urn:microsoft.com/office/officeart/2005/8/layout/vList5" loCatId="list" qsTypeId="urn:microsoft.com/office/officeart/2005/8/quickstyle/3d3" qsCatId="3D" csTypeId="urn:microsoft.com/office/officeart/2005/8/colors/accent1_2#10" csCatId="accent1" phldr="1"/>
      <dgm:spPr/>
      <dgm:t>
        <a:bodyPr/>
        <a:lstStyle/>
        <a:p>
          <a:endParaRPr lang="es-ES"/>
        </a:p>
      </dgm:t>
    </dgm:pt>
    <dgm:pt modelId="{3A1AC4D8-3807-4F1C-8299-F73312A22C76}">
      <dgm:prSet phldrT="[Texto]" custT="1"/>
      <dgm:spPr/>
      <dgm:t>
        <a:bodyPr/>
        <a:lstStyle/>
        <a:p>
          <a:r>
            <a:rPr 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Utilidad</a:t>
          </a:r>
        </a:p>
      </dgm:t>
    </dgm:pt>
    <dgm:pt modelId="{E7D47D5C-26F1-41D8-BDEC-BDC7D717E24B}" type="parTrans" cxnId="{30E7C045-FF94-4925-9C0B-CBA6C9661D6A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04824F71-0ACF-4A1C-BA3E-4E6B7799D7F9}" type="sibTrans" cxnId="{30E7C045-FF94-4925-9C0B-CBA6C9661D6A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289D5FBE-60C0-4317-B8FB-E81E25D7A6E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Estimar prevalencia de una enfermedad o FR.</a:t>
          </a:r>
          <a:endParaRPr lang="es-ES" sz="18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</dgm:t>
    </dgm:pt>
    <dgm:pt modelId="{770046C6-45CE-4C31-9753-F29AAEC52A95}" type="parTrans" cxnId="{5829EBD0-6649-49E6-95E4-0E638AAB0836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B0189F5A-65ED-4445-9C3C-176D6E349EF1}" type="sibTrans" cxnId="{5829EBD0-6649-49E6-95E4-0E638AAB0836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80C5EBD5-E839-4E40-A89E-8251C61260F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Estudiar enfermedades o FR de inicio lento y larga duración.</a:t>
          </a:r>
        </a:p>
      </dgm:t>
    </dgm:pt>
    <dgm:pt modelId="{126565AC-8314-42D3-AC42-83BE933F820F}" type="parTrans" cxnId="{E68E6394-62E6-4101-9B62-DF28DABF14AC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625C0073-4289-43C1-B5E9-AF374FD54CD5}" type="sibTrans" cxnId="{E68E6394-62E6-4101-9B62-DF28DABF14AC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31238319-74C8-4C6B-9298-2AF56563781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Describir la distribución de la enfermedad y el FR en la población.</a:t>
          </a:r>
        </a:p>
      </dgm:t>
    </dgm:pt>
    <dgm:pt modelId="{99BD7687-E95A-4EAA-8F99-FA2CA6E52F4A}" type="parTrans" cxnId="{20F8DC3C-9BF7-49DE-8F6A-5336A56C882D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0C3569AA-B6EA-4135-A85C-E930B5537605}" type="sibTrans" cxnId="{20F8DC3C-9BF7-49DE-8F6A-5336A56C882D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80D4A230-22D3-434A-99F6-99B88325D5C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Estimar necesidades preventivas, curativas o de rehabilitación.</a:t>
          </a:r>
        </a:p>
      </dgm:t>
    </dgm:pt>
    <dgm:pt modelId="{BCD1A3B7-69CC-40DB-9ED7-7DF3B7C67B71}" type="parTrans" cxnId="{5DF2A97C-382F-4656-9B72-2458FCBBE248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A041A453-E3D2-4E6F-A15A-95029FAA8D40}" type="sibTrans" cxnId="{5DF2A97C-382F-4656-9B72-2458FCBBE248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D83AF36B-9CBA-4550-A169-40928F33855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Evaluar programas de salud.</a:t>
          </a:r>
        </a:p>
      </dgm:t>
    </dgm:pt>
    <dgm:pt modelId="{462C98AB-D19A-4A81-952C-6E04DE43BE94}" type="parTrans" cxnId="{540FA222-EED8-4D82-B384-7E00D3546227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E5175D19-2991-4FA6-A475-E133A34EF6DB}" type="sibTrans" cxnId="{540FA222-EED8-4D82-B384-7E00D3546227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4A786AB5-C3FD-49B6-9735-F6C521DCA7F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Generar hipótesis.</a:t>
          </a:r>
        </a:p>
      </dgm:t>
    </dgm:pt>
    <dgm:pt modelId="{E65B7745-1608-4AAC-8422-AFEA310A4659}" type="parTrans" cxnId="{4FE85BAF-5F69-4316-8587-368F412B0480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C4E4A59F-1AE8-43C3-9713-A11A19C9DDD7}" type="sibTrans" cxnId="{4FE85BAF-5F69-4316-8587-368F412B0480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C4AF39A5-BEBD-4A20-97C1-92F2812FBC7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Primera etapa de estudios prospectivos.</a:t>
          </a:r>
        </a:p>
      </dgm:t>
    </dgm:pt>
    <dgm:pt modelId="{C7493D74-5F08-4CE6-880E-65AC9599D983}" type="parTrans" cxnId="{22A6C236-77C1-4162-9AAC-016FC7844D72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032365FB-7A5B-4515-B4A5-128D28485BFE}" type="sibTrans" cxnId="{22A6C236-77C1-4162-9AAC-016FC7844D72}">
      <dgm:prSet/>
      <dgm:spPr/>
      <dgm:t>
        <a:bodyPr/>
        <a:lstStyle/>
        <a:p>
          <a:endParaRPr lang="es-ES" sz="1800">
            <a:latin typeface="Arial" pitchFamily="34" charset="0"/>
            <a:cs typeface="Arial" pitchFamily="34" charset="0"/>
          </a:endParaRPr>
        </a:p>
      </dgm:t>
    </dgm:pt>
    <dgm:pt modelId="{191DAAB3-A780-4D29-BEE5-484EB3386825}" type="pres">
      <dgm:prSet presAssocID="{6AE6FBB1-CBD7-4C09-8B4E-56B5B80BF951}" presName="Name0" presStyleCnt="0">
        <dgm:presLayoutVars>
          <dgm:dir/>
          <dgm:animLvl val="lvl"/>
          <dgm:resizeHandles val="exact"/>
        </dgm:presLayoutVars>
      </dgm:prSet>
      <dgm:spPr/>
    </dgm:pt>
    <dgm:pt modelId="{50466C7C-FD81-43A8-975D-AD00EF020CC3}" type="pres">
      <dgm:prSet presAssocID="{3A1AC4D8-3807-4F1C-8299-F73312A22C76}" presName="linNode" presStyleCnt="0"/>
      <dgm:spPr/>
    </dgm:pt>
    <dgm:pt modelId="{918C92B2-183E-4E37-A117-686F1B4EECE5}" type="pres">
      <dgm:prSet presAssocID="{3A1AC4D8-3807-4F1C-8299-F73312A22C7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B8B970C-F18C-4A2D-B2EF-5C7E21FEA68F}" type="pres">
      <dgm:prSet presAssocID="{3A1AC4D8-3807-4F1C-8299-F73312A22C76}" presName="descendantText" presStyleLbl="alignAccFollowNode1" presStyleIdx="0" presStyleCnt="1" custScaleX="399590" custScaleY="114818" custLinFactNeighborY="-431">
        <dgm:presLayoutVars>
          <dgm:bulletEnabled val="1"/>
        </dgm:presLayoutVars>
      </dgm:prSet>
      <dgm:spPr/>
    </dgm:pt>
  </dgm:ptLst>
  <dgm:cxnLst>
    <dgm:cxn modelId="{49322F18-4EF3-459D-9004-9A4AD252CC4C}" type="presOf" srcId="{6AE6FBB1-CBD7-4C09-8B4E-56B5B80BF951}" destId="{191DAAB3-A780-4D29-BEE5-484EB3386825}" srcOrd="0" destOrd="0" presId="urn:microsoft.com/office/officeart/2005/8/layout/vList5"/>
    <dgm:cxn modelId="{FE8BCC1F-FB59-4C1E-B6CA-6E342DA39F42}" type="presOf" srcId="{3A1AC4D8-3807-4F1C-8299-F73312A22C76}" destId="{918C92B2-183E-4E37-A117-686F1B4EECE5}" srcOrd="0" destOrd="0" presId="urn:microsoft.com/office/officeart/2005/8/layout/vList5"/>
    <dgm:cxn modelId="{540FA222-EED8-4D82-B384-7E00D3546227}" srcId="{3A1AC4D8-3807-4F1C-8299-F73312A22C76}" destId="{D83AF36B-9CBA-4550-A169-40928F338553}" srcOrd="4" destOrd="0" parTransId="{462C98AB-D19A-4A81-952C-6E04DE43BE94}" sibTransId="{E5175D19-2991-4FA6-A475-E133A34EF6DB}"/>
    <dgm:cxn modelId="{57CEB025-9750-4D4E-8C11-7D01B56DA9C3}" type="presOf" srcId="{D83AF36B-9CBA-4550-A169-40928F338553}" destId="{2B8B970C-F18C-4A2D-B2EF-5C7E21FEA68F}" srcOrd="0" destOrd="4" presId="urn:microsoft.com/office/officeart/2005/8/layout/vList5"/>
    <dgm:cxn modelId="{22A6C236-77C1-4162-9AAC-016FC7844D72}" srcId="{3A1AC4D8-3807-4F1C-8299-F73312A22C76}" destId="{C4AF39A5-BEBD-4A20-97C1-92F2812FBC7C}" srcOrd="6" destOrd="0" parTransId="{C7493D74-5F08-4CE6-880E-65AC9599D983}" sibTransId="{032365FB-7A5B-4515-B4A5-128D28485BFE}"/>
    <dgm:cxn modelId="{20F8DC3C-9BF7-49DE-8F6A-5336A56C882D}" srcId="{3A1AC4D8-3807-4F1C-8299-F73312A22C76}" destId="{31238319-74C8-4C6B-9298-2AF565637814}" srcOrd="2" destOrd="0" parTransId="{99BD7687-E95A-4EAA-8F99-FA2CA6E52F4A}" sibTransId="{0C3569AA-B6EA-4135-A85C-E930B5537605}"/>
    <dgm:cxn modelId="{88E55D60-F3E5-4A6E-92FB-0CABDAC8CBC4}" type="presOf" srcId="{80C5EBD5-E839-4E40-A89E-8251C61260F4}" destId="{2B8B970C-F18C-4A2D-B2EF-5C7E21FEA68F}" srcOrd="0" destOrd="1" presId="urn:microsoft.com/office/officeart/2005/8/layout/vList5"/>
    <dgm:cxn modelId="{30E7C045-FF94-4925-9C0B-CBA6C9661D6A}" srcId="{6AE6FBB1-CBD7-4C09-8B4E-56B5B80BF951}" destId="{3A1AC4D8-3807-4F1C-8299-F73312A22C76}" srcOrd="0" destOrd="0" parTransId="{E7D47D5C-26F1-41D8-BDEC-BDC7D717E24B}" sibTransId="{04824F71-0ACF-4A1C-BA3E-4E6B7799D7F9}"/>
    <dgm:cxn modelId="{3BFAE773-ACD6-48C3-9F87-12D5649DCBB6}" type="presOf" srcId="{C4AF39A5-BEBD-4A20-97C1-92F2812FBC7C}" destId="{2B8B970C-F18C-4A2D-B2EF-5C7E21FEA68F}" srcOrd="0" destOrd="6" presId="urn:microsoft.com/office/officeart/2005/8/layout/vList5"/>
    <dgm:cxn modelId="{5DF2A97C-382F-4656-9B72-2458FCBBE248}" srcId="{3A1AC4D8-3807-4F1C-8299-F73312A22C76}" destId="{80D4A230-22D3-434A-99F6-99B88325D5C1}" srcOrd="3" destOrd="0" parTransId="{BCD1A3B7-69CC-40DB-9ED7-7DF3B7C67B71}" sibTransId="{A041A453-E3D2-4E6F-A15A-95029FAA8D40}"/>
    <dgm:cxn modelId="{9C382490-B284-4A6B-AC26-A095481B3E65}" type="presOf" srcId="{31238319-74C8-4C6B-9298-2AF565637814}" destId="{2B8B970C-F18C-4A2D-B2EF-5C7E21FEA68F}" srcOrd="0" destOrd="2" presId="urn:microsoft.com/office/officeart/2005/8/layout/vList5"/>
    <dgm:cxn modelId="{E68E6394-62E6-4101-9B62-DF28DABF14AC}" srcId="{3A1AC4D8-3807-4F1C-8299-F73312A22C76}" destId="{80C5EBD5-E839-4E40-A89E-8251C61260F4}" srcOrd="1" destOrd="0" parTransId="{126565AC-8314-42D3-AC42-83BE933F820F}" sibTransId="{625C0073-4289-43C1-B5E9-AF374FD54CD5}"/>
    <dgm:cxn modelId="{4FE85BAF-5F69-4316-8587-368F412B0480}" srcId="{3A1AC4D8-3807-4F1C-8299-F73312A22C76}" destId="{4A786AB5-C3FD-49B6-9735-F6C521DCA7FC}" srcOrd="5" destOrd="0" parTransId="{E65B7745-1608-4AAC-8422-AFEA310A4659}" sibTransId="{C4E4A59F-1AE8-43C3-9713-A11A19C9DDD7}"/>
    <dgm:cxn modelId="{26FDEDB1-DA1F-42E2-86A0-81DD957D635F}" type="presOf" srcId="{80D4A230-22D3-434A-99F6-99B88325D5C1}" destId="{2B8B970C-F18C-4A2D-B2EF-5C7E21FEA68F}" srcOrd="0" destOrd="3" presId="urn:microsoft.com/office/officeart/2005/8/layout/vList5"/>
    <dgm:cxn modelId="{707480B4-9EA7-489A-B7CD-C8CA887A6F4A}" type="presOf" srcId="{4A786AB5-C3FD-49B6-9735-F6C521DCA7FC}" destId="{2B8B970C-F18C-4A2D-B2EF-5C7E21FEA68F}" srcOrd="0" destOrd="5" presId="urn:microsoft.com/office/officeart/2005/8/layout/vList5"/>
    <dgm:cxn modelId="{5829EBD0-6649-49E6-95E4-0E638AAB0836}" srcId="{3A1AC4D8-3807-4F1C-8299-F73312A22C76}" destId="{289D5FBE-60C0-4317-B8FB-E81E25D7A6ED}" srcOrd="0" destOrd="0" parTransId="{770046C6-45CE-4C31-9753-F29AAEC52A95}" sibTransId="{B0189F5A-65ED-4445-9C3C-176D6E349EF1}"/>
    <dgm:cxn modelId="{8475DDE4-D25C-4255-BFB3-C17A4441FC91}" type="presOf" srcId="{289D5FBE-60C0-4317-B8FB-E81E25D7A6ED}" destId="{2B8B970C-F18C-4A2D-B2EF-5C7E21FEA68F}" srcOrd="0" destOrd="0" presId="urn:microsoft.com/office/officeart/2005/8/layout/vList5"/>
    <dgm:cxn modelId="{121A4755-4CB4-453F-942D-75A473CEA9D8}" type="presParOf" srcId="{191DAAB3-A780-4D29-BEE5-484EB3386825}" destId="{50466C7C-FD81-43A8-975D-AD00EF020CC3}" srcOrd="0" destOrd="0" presId="urn:microsoft.com/office/officeart/2005/8/layout/vList5"/>
    <dgm:cxn modelId="{31029EE5-1E49-4E2C-BF46-F3B69960C441}" type="presParOf" srcId="{50466C7C-FD81-43A8-975D-AD00EF020CC3}" destId="{918C92B2-183E-4E37-A117-686F1B4EECE5}" srcOrd="0" destOrd="0" presId="urn:microsoft.com/office/officeart/2005/8/layout/vList5"/>
    <dgm:cxn modelId="{594E6938-65E9-4D6C-890A-BDD5BE07B6AA}" type="presParOf" srcId="{50466C7C-FD81-43A8-975D-AD00EF020CC3}" destId="{2B8B970C-F18C-4A2D-B2EF-5C7E21FEA6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507D5-E9D6-4B9C-B3C6-1E8DD7F20C05}" type="doc">
      <dgm:prSet loTypeId="urn:microsoft.com/office/officeart/2005/8/layout/vList5" loCatId="list" qsTypeId="urn:microsoft.com/office/officeart/2005/8/quickstyle/simple1#5" qsCatId="simple" csTypeId="urn:microsoft.com/office/officeart/2005/8/colors/accent1_2#11" csCatId="accent1" phldr="1"/>
      <dgm:spPr/>
      <dgm:t>
        <a:bodyPr/>
        <a:lstStyle/>
        <a:p>
          <a:endParaRPr lang="es-ES"/>
        </a:p>
      </dgm:t>
    </dgm:pt>
    <dgm:pt modelId="{E3A72056-949D-4722-A287-247D655407A9}">
      <dgm:prSet phldrT="[Texto]" custT="1"/>
      <dgm:spPr/>
      <dgm:t>
        <a:bodyPr/>
        <a:lstStyle/>
        <a:p>
          <a:r>
            <a:rPr 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VENTAJAS</a:t>
          </a:r>
        </a:p>
      </dgm:t>
    </dgm:pt>
    <dgm:pt modelId="{19BCAD81-8DBA-4EEA-ADBD-18CF38F4F389}" type="parTrans" cxnId="{2183A78C-BDFC-49F8-868D-B2C389071C0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B0D3B3FE-AD39-4C83-9843-46710C0E3574}" type="sibTrans" cxnId="{2183A78C-BDFC-49F8-868D-B2C389071C0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38C9360-98F6-45E4-B18B-FFB6E60C77F3}">
      <dgm:prSet phldrT="[Texto]" custT="1"/>
      <dgm:spPr/>
      <dgm:t>
        <a:bodyPr/>
        <a:lstStyle/>
        <a:p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Fáciles y rápidos.</a:t>
          </a:r>
          <a:endParaRPr lang="es-ES" sz="18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</dgm:t>
    </dgm:pt>
    <dgm:pt modelId="{1F80D295-33EC-4872-B062-221DE8BA3057}" type="parTrans" cxnId="{3760F631-2BBB-4531-9C82-89149A55D66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B330003D-443F-4CA5-8A49-EF50BF6D4460}" type="sibTrans" cxnId="{3760F631-2BBB-4531-9C82-89149A55D66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29A8498-15EE-4025-98F6-32B52B02A1C5}">
      <dgm:prSet phldrT="[Texto]" custT="1"/>
      <dgm:spPr/>
      <dgm:t>
        <a:bodyPr/>
        <a:lstStyle/>
        <a:p>
          <a:r>
            <a:rPr lang="es-E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DESVENTAJAS</a:t>
          </a:r>
        </a:p>
      </dgm:t>
    </dgm:pt>
    <dgm:pt modelId="{FB3E336C-FA11-4C34-A729-80190D731F5D}" type="parTrans" cxnId="{3A88C2E1-19AE-4AEF-B1FF-A10C289AB37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930EFED-02A5-4702-80FF-D3E4A96EB81E}" type="sibTrans" cxnId="{3A88C2E1-19AE-4AEF-B1FF-A10C289AB379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129EFD5-1E22-48AD-8EEE-C44ECA30D7D9}">
      <dgm:prSet phldrT="[Texto]" custT="1"/>
      <dgm:spPr/>
      <dgm:t>
        <a:bodyPr/>
        <a:lstStyle/>
        <a:p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No aplican en enfermedades de corta duración o de baja frecuencia.</a:t>
          </a:r>
          <a:endParaRPr lang="es-ES" sz="18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</dgm:t>
    </dgm:pt>
    <dgm:pt modelId="{889D5E84-D599-476C-AC2F-44AAE115564E}" type="parTrans" cxnId="{3AF14354-BDE2-4FB7-8767-39DA9721F4A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E6737E63-3753-4CBF-8DD2-0210B2FC211E}" type="sibTrans" cxnId="{3AF14354-BDE2-4FB7-8767-39DA9721F4AD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6378BBE-70D1-449E-9C19-664E439A98D6}">
      <dgm:prSet custT="1"/>
      <dgm:spPr/>
      <dgm:t>
        <a:bodyPr/>
        <a:lstStyle/>
        <a:p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Económicos.</a:t>
          </a:r>
        </a:p>
      </dgm:t>
    </dgm:pt>
    <dgm:pt modelId="{599A066B-4E27-4847-BDCF-65D959FA0BFA}" type="parTrans" cxnId="{CF449DDA-8B00-4B26-AB2E-AEFE14DC66EB}">
      <dgm:prSet/>
      <dgm:spPr/>
      <dgm:t>
        <a:bodyPr/>
        <a:lstStyle/>
        <a:p>
          <a:endParaRPr lang="es-ES"/>
        </a:p>
      </dgm:t>
    </dgm:pt>
    <dgm:pt modelId="{5A81D986-6C4B-4FD4-B4FD-4DEEA838E7E6}" type="sibTrans" cxnId="{CF449DDA-8B00-4B26-AB2E-AEFE14DC66EB}">
      <dgm:prSet/>
      <dgm:spPr/>
      <dgm:t>
        <a:bodyPr/>
        <a:lstStyle/>
        <a:p>
          <a:endParaRPr lang="es-ES"/>
        </a:p>
      </dgm:t>
    </dgm:pt>
    <dgm:pt modelId="{AEC91BB2-7398-4010-82D6-02D392070D03}">
      <dgm:prSet custT="1"/>
      <dgm:spPr/>
      <dgm:t>
        <a:bodyPr/>
        <a:lstStyle/>
        <a:p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Permiten estudiar varias enfermedades y FR.</a:t>
          </a:r>
        </a:p>
      </dgm:t>
    </dgm:pt>
    <dgm:pt modelId="{6B294B88-032C-4061-9B86-5364BE971E01}" type="parTrans" cxnId="{FD4D82DC-57E8-45BB-92F6-AAFC055727A7}">
      <dgm:prSet/>
      <dgm:spPr/>
      <dgm:t>
        <a:bodyPr/>
        <a:lstStyle/>
        <a:p>
          <a:endParaRPr lang="es-ES"/>
        </a:p>
      </dgm:t>
    </dgm:pt>
    <dgm:pt modelId="{C43E3BF4-736F-4572-A308-2C9501912181}" type="sibTrans" cxnId="{FD4D82DC-57E8-45BB-92F6-AAFC055727A7}">
      <dgm:prSet/>
      <dgm:spPr/>
      <dgm:t>
        <a:bodyPr/>
        <a:lstStyle/>
        <a:p>
          <a:endParaRPr lang="es-ES"/>
        </a:p>
      </dgm:t>
    </dgm:pt>
    <dgm:pt modelId="{65740D34-C7B8-45D6-A93E-C48747A204C0}">
      <dgm:prSet custT="1"/>
      <dgm:spPr/>
      <dgm:t>
        <a:bodyPr/>
        <a:lstStyle/>
        <a:p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Sujetos a sesgos de supervivencia.</a:t>
          </a:r>
        </a:p>
      </dgm:t>
    </dgm:pt>
    <dgm:pt modelId="{B8756B24-0B47-406F-B5A0-E0957D38F76A}" type="parTrans" cxnId="{1D38894D-E4B1-4FD7-A6DC-7ECC49B9D897}">
      <dgm:prSet/>
      <dgm:spPr/>
      <dgm:t>
        <a:bodyPr/>
        <a:lstStyle/>
        <a:p>
          <a:endParaRPr lang="es-ES"/>
        </a:p>
      </dgm:t>
    </dgm:pt>
    <dgm:pt modelId="{28353EFE-C3E4-42F0-A18E-CDA5E99320EA}" type="sibTrans" cxnId="{1D38894D-E4B1-4FD7-A6DC-7ECC49B9D897}">
      <dgm:prSet/>
      <dgm:spPr/>
      <dgm:t>
        <a:bodyPr/>
        <a:lstStyle/>
        <a:p>
          <a:endParaRPr lang="es-ES"/>
        </a:p>
      </dgm:t>
    </dgm:pt>
    <dgm:pt modelId="{69E223E4-A214-45C3-8474-3DC4E6C3DAFB}">
      <dgm:prSet custT="1"/>
      <dgm:spPr/>
      <dgm:t>
        <a:bodyPr/>
        <a:lstStyle/>
        <a:p>
          <a:r>
            <a:rPr lang="es-MX" sz="18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Sujetos a sesgos de selección.</a:t>
          </a:r>
        </a:p>
      </dgm:t>
    </dgm:pt>
    <dgm:pt modelId="{C67875DD-1781-4F61-9BDA-2D131D1854D9}" type="parTrans" cxnId="{3443BBB4-1B12-42CF-A138-27511B882FBD}">
      <dgm:prSet/>
      <dgm:spPr/>
      <dgm:t>
        <a:bodyPr/>
        <a:lstStyle/>
        <a:p>
          <a:endParaRPr lang="es-ES"/>
        </a:p>
      </dgm:t>
    </dgm:pt>
    <dgm:pt modelId="{B0E2A003-EFCD-4562-B8B1-4E28C3454790}" type="sibTrans" cxnId="{3443BBB4-1B12-42CF-A138-27511B882FBD}">
      <dgm:prSet/>
      <dgm:spPr/>
      <dgm:t>
        <a:bodyPr/>
        <a:lstStyle/>
        <a:p>
          <a:endParaRPr lang="es-ES"/>
        </a:p>
      </dgm:t>
    </dgm:pt>
    <dgm:pt modelId="{A412C7C1-91BB-4A29-AEB0-FCCB4AEF41A5}">
      <dgm:prSet phldrT="[Texto]" custT="1"/>
      <dgm:spPr/>
      <dgm:t>
        <a:bodyPr/>
        <a:lstStyle/>
        <a:p>
          <a:endParaRPr lang="es-ES" sz="18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</dgm:t>
    </dgm:pt>
    <dgm:pt modelId="{98FA22AA-17DD-4880-95FB-C075329EEA56}" type="parTrans" cxnId="{C55A88F4-CE3E-41A3-B082-EFA776150906}">
      <dgm:prSet/>
      <dgm:spPr/>
      <dgm:t>
        <a:bodyPr/>
        <a:lstStyle/>
        <a:p>
          <a:endParaRPr lang="es-ES"/>
        </a:p>
      </dgm:t>
    </dgm:pt>
    <dgm:pt modelId="{B3EC2E72-721B-4917-8BDB-2BEF88E7988A}" type="sibTrans" cxnId="{C55A88F4-CE3E-41A3-B082-EFA776150906}">
      <dgm:prSet/>
      <dgm:spPr/>
      <dgm:t>
        <a:bodyPr/>
        <a:lstStyle/>
        <a:p>
          <a:endParaRPr lang="es-ES"/>
        </a:p>
      </dgm:t>
    </dgm:pt>
    <dgm:pt modelId="{45BA4C45-886A-4665-9B89-619C8F414FF3}">
      <dgm:prSet custT="1"/>
      <dgm:spPr/>
      <dgm:t>
        <a:bodyPr/>
        <a:lstStyle/>
        <a:p>
          <a:endParaRPr lang="es-MX" sz="18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</dgm:t>
    </dgm:pt>
    <dgm:pt modelId="{2229425D-965C-4752-B80C-DC7043A9A6B0}" type="parTrans" cxnId="{F413612F-06C3-4436-BED4-04672E26381D}">
      <dgm:prSet/>
      <dgm:spPr/>
      <dgm:t>
        <a:bodyPr/>
        <a:lstStyle/>
        <a:p>
          <a:endParaRPr lang="es-ES"/>
        </a:p>
      </dgm:t>
    </dgm:pt>
    <dgm:pt modelId="{7283E215-5021-47F6-B8CC-0254075D51D3}" type="sibTrans" cxnId="{F413612F-06C3-4436-BED4-04672E26381D}">
      <dgm:prSet/>
      <dgm:spPr/>
      <dgm:t>
        <a:bodyPr/>
        <a:lstStyle/>
        <a:p>
          <a:endParaRPr lang="es-ES"/>
        </a:p>
      </dgm:t>
    </dgm:pt>
    <dgm:pt modelId="{40BC3F1B-C67A-4CB5-853D-03A594AEC3DD}">
      <dgm:prSet phldrT="[Texto]" custT="1"/>
      <dgm:spPr/>
      <dgm:t>
        <a:bodyPr/>
        <a:lstStyle/>
        <a:p>
          <a:endParaRPr lang="es-ES" sz="18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</dgm:t>
    </dgm:pt>
    <dgm:pt modelId="{B3FD7B93-8049-4F11-AF0A-85352DC1BE7D}" type="parTrans" cxnId="{B06EA649-E798-4D67-8344-6E482D71252A}">
      <dgm:prSet/>
      <dgm:spPr/>
    </dgm:pt>
    <dgm:pt modelId="{D833EA80-2739-46CE-BAEA-9D39584BB653}" type="sibTrans" cxnId="{B06EA649-E798-4D67-8344-6E482D71252A}">
      <dgm:prSet/>
      <dgm:spPr/>
    </dgm:pt>
    <dgm:pt modelId="{A810982C-9205-4DFB-A3AB-882EEF572D40}">
      <dgm:prSet custT="1"/>
      <dgm:spPr/>
      <dgm:t>
        <a:bodyPr/>
        <a:lstStyle/>
        <a:p>
          <a:endParaRPr lang="es-MX" sz="18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</dgm:t>
    </dgm:pt>
    <dgm:pt modelId="{2B820F9D-7FCB-4601-9566-351E80557B78}" type="parTrans" cxnId="{B72CD38D-599F-44E0-813A-5820B086F224}">
      <dgm:prSet/>
      <dgm:spPr/>
    </dgm:pt>
    <dgm:pt modelId="{277A0339-1BC3-46E1-926D-D1F9254AC846}" type="sibTrans" cxnId="{B72CD38D-599F-44E0-813A-5820B086F224}">
      <dgm:prSet/>
      <dgm:spPr/>
    </dgm:pt>
    <dgm:pt modelId="{5945CE0C-F68E-4D7F-90DB-DE52BA4E6C93}" type="pres">
      <dgm:prSet presAssocID="{670507D5-E9D6-4B9C-B3C6-1E8DD7F20C05}" presName="Name0" presStyleCnt="0">
        <dgm:presLayoutVars>
          <dgm:dir/>
          <dgm:animLvl val="lvl"/>
          <dgm:resizeHandles val="exact"/>
        </dgm:presLayoutVars>
      </dgm:prSet>
      <dgm:spPr/>
    </dgm:pt>
    <dgm:pt modelId="{A3CF858E-094A-488A-91A8-8FD186867B11}" type="pres">
      <dgm:prSet presAssocID="{E3A72056-949D-4722-A287-247D655407A9}" presName="linNode" presStyleCnt="0"/>
      <dgm:spPr/>
    </dgm:pt>
    <dgm:pt modelId="{E66C7ECD-C419-4E31-9A91-115F10648ED7}" type="pres">
      <dgm:prSet presAssocID="{E3A72056-949D-4722-A287-247D655407A9}" presName="parentText" presStyleLbl="node1" presStyleIdx="0" presStyleCnt="2" custScaleX="75841">
        <dgm:presLayoutVars>
          <dgm:chMax val="1"/>
          <dgm:bulletEnabled val="1"/>
        </dgm:presLayoutVars>
      </dgm:prSet>
      <dgm:spPr/>
    </dgm:pt>
    <dgm:pt modelId="{97B393DF-0155-4657-ADBA-ECA888B1D26B}" type="pres">
      <dgm:prSet presAssocID="{E3A72056-949D-4722-A287-247D655407A9}" presName="descendantText" presStyleLbl="alignAccFollowNode1" presStyleIdx="0" presStyleCnt="2" custScaleX="110919" custScaleY="114944">
        <dgm:presLayoutVars>
          <dgm:bulletEnabled val="1"/>
        </dgm:presLayoutVars>
      </dgm:prSet>
      <dgm:spPr/>
    </dgm:pt>
    <dgm:pt modelId="{6FC3C88F-44F2-482E-A484-126416B5129D}" type="pres">
      <dgm:prSet presAssocID="{B0D3B3FE-AD39-4C83-9843-46710C0E3574}" presName="sp" presStyleCnt="0"/>
      <dgm:spPr/>
    </dgm:pt>
    <dgm:pt modelId="{F580209B-DC8B-4C3B-9665-298FF98DB9DA}" type="pres">
      <dgm:prSet presAssocID="{F29A8498-15EE-4025-98F6-32B52B02A1C5}" presName="linNode" presStyleCnt="0"/>
      <dgm:spPr/>
    </dgm:pt>
    <dgm:pt modelId="{F97EDAF4-2CE9-4E13-A661-E90817C99D2A}" type="pres">
      <dgm:prSet presAssocID="{F29A8498-15EE-4025-98F6-32B52B02A1C5}" presName="parentText" presStyleLbl="node1" presStyleIdx="1" presStyleCnt="2" custScaleX="75841">
        <dgm:presLayoutVars>
          <dgm:chMax val="1"/>
          <dgm:bulletEnabled val="1"/>
        </dgm:presLayoutVars>
      </dgm:prSet>
      <dgm:spPr/>
    </dgm:pt>
    <dgm:pt modelId="{67CBE4B5-DB8C-4547-936B-D34E9DFAD46B}" type="pres">
      <dgm:prSet presAssocID="{F29A8498-15EE-4025-98F6-32B52B02A1C5}" presName="descendantText" presStyleLbl="alignAccFollowNode1" presStyleIdx="1" presStyleCnt="2" custScaleX="111477" custScaleY="129384" custLinFactNeighborX="570">
        <dgm:presLayoutVars>
          <dgm:bulletEnabled val="1"/>
        </dgm:presLayoutVars>
      </dgm:prSet>
      <dgm:spPr/>
    </dgm:pt>
  </dgm:ptLst>
  <dgm:cxnLst>
    <dgm:cxn modelId="{0C688800-A6AF-4933-ADAE-9C740D72C76C}" type="presOf" srcId="{C38C9360-98F6-45E4-B18B-FFB6E60C77F3}" destId="{97B393DF-0155-4657-ADBA-ECA888B1D26B}" srcOrd="0" destOrd="0" presId="urn:microsoft.com/office/officeart/2005/8/layout/vList5"/>
    <dgm:cxn modelId="{0B374903-3618-4B32-86EC-28139F287FA8}" type="presOf" srcId="{C6378BBE-70D1-449E-9C19-664E439A98D6}" destId="{97B393DF-0155-4657-ADBA-ECA888B1D26B}" srcOrd="0" destOrd="2" presId="urn:microsoft.com/office/officeart/2005/8/layout/vList5"/>
    <dgm:cxn modelId="{D83ED90C-1087-4E4C-BD98-9F01C9600E5F}" type="presOf" srcId="{69E223E4-A214-45C3-8474-3DC4E6C3DAFB}" destId="{67CBE4B5-DB8C-4547-936B-D34E9DFAD46B}" srcOrd="0" destOrd="4" presId="urn:microsoft.com/office/officeart/2005/8/layout/vList5"/>
    <dgm:cxn modelId="{8479BE1F-3C31-4FBD-A141-6FBE038C8600}" type="presOf" srcId="{65740D34-C7B8-45D6-A93E-C48747A204C0}" destId="{67CBE4B5-DB8C-4547-936B-D34E9DFAD46B}" srcOrd="0" destOrd="2" presId="urn:microsoft.com/office/officeart/2005/8/layout/vList5"/>
    <dgm:cxn modelId="{C320042B-A9C2-4C3A-AB15-ABF2D5CD672F}" type="presOf" srcId="{AEC91BB2-7398-4010-82D6-02D392070D03}" destId="{97B393DF-0155-4657-ADBA-ECA888B1D26B}" srcOrd="0" destOrd="4" presId="urn:microsoft.com/office/officeart/2005/8/layout/vList5"/>
    <dgm:cxn modelId="{A7A9B92C-7DAA-4373-B27F-9BA1431A30E8}" type="presOf" srcId="{F129EFD5-1E22-48AD-8EEE-C44ECA30D7D9}" destId="{67CBE4B5-DB8C-4547-936B-D34E9DFAD46B}" srcOrd="0" destOrd="0" presId="urn:microsoft.com/office/officeart/2005/8/layout/vList5"/>
    <dgm:cxn modelId="{F413612F-06C3-4436-BED4-04672E26381D}" srcId="{E3A72056-949D-4722-A287-247D655407A9}" destId="{45BA4C45-886A-4665-9B89-619C8F414FF3}" srcOrd="3" destOrd="0" parTransId="{2229425D-965C-4752-B80C-DC7043A9A6B0}" sibTransId="{7283E215-5021-47F6-B8CC-0254075D51D3}"/>
    <dgm:cxn modelId="{3760F631-2BBB-4531-9C82-89149A55D669}" srcId="{E3A72056-949D-4722-A287-247D655407A9}" destId="{C38C9360-98F6-45E4-B18B-FFB6E60C77F3}" srcOrd="0" destOrd="0" parTransId="{1F80D295-33EC-4872-B062-221DE8BA3057}" sibTransId="{B330003D-443F-4CA5-8A49-EF50BF6D4460}"/>
    <dgm:cxn modelId="{4AFD2B65-0283-41DD-8696-A172EC205D64}" type="presOf" srcId="{A412C7C1-91BB-4A29-AEB0-FCCB4AEF41A5}" destId="{97B393DF-0155-4657-ADBA-ECA888B1D26B}" srcOrd="0" destOrd="1" presId="urn:microsoft.com/office/officeart/2005/8/layout/vList5"/>
    <dgm:cxn modelId="{B06EA649-E798-4D67-8344-6E482D71252A}" srcId="{F29A8498-15EE-4025-98F6-32B52B02A1C5}" destId="{40BC3F1B-C67A-4CB5-853D-03A594AEC3DD}" srcOrd="1" destOrd="0" parTransId="{B3FD7B93-8049-4F11-AF0A-85352DC1BE7D}" sibTransId="{D833EA80-2739-46CE-BAEA-9D39584BB653}"/>
    <dgm:cxn modelId="{1D38894D-E4B1-4FD7-A6DC-7ECC49B9D897}" srcId="{F29A8498-15EE-4025-98F6-32B52B02A1C5}" destId="{65740D34-C7B8-45D6-A93E-C48747A204C0}" srcOrd="2" destOrd="0" parTransId="{B8756B24-0B47-406F-B5A0-E0957D38F76A}" sibTransId="{28353EFE-C3E4-42F0-A18E-CDA5E99320EA}"/>
    <dgm:cxn modelId="{69942472-6E87-43BF-B663-A52519070926}" type="presOf" srcId="{45BA4C45-886A-4665-9B89-619C8F414FF3}" destId="{97B393DF-0155-4657-ADBA-ECA888B1D26B}" srcOrd="0" destOrd="3" presId="urn:microsoft.com/office/officeart/2005/8/layout/vList5"/>
    <dgm:cxn modelId="{3AF14354-BDE2-4FB7-8767-39DA9721F4AD}" srcId="{F29A8498-15EE-4025-98F6-32B52B02A1C5}" destId="{F129EFD5-1E22-48AD-8EEE-C44ECA30D7D9}" srcOrd="0" destOrd="0" parTransId="{889D5E84-D599-476C-AC2F-44AAE115564E}" sibTransId="{E6737E63-3753-4CBF-8DD2-0210B2FC211E}"/>
    <dgm:cxn modelId="{2183A78C-BDFC-49F8-868D-B2C389071C0D}" srcId="{670507D5-E9D6-4B9C-B3C6-1E8DD7F20C05}" destId="{E3A72056-949D-4722-A287-247D655407A9}" srcOrd="0" destOrd="0" parTransId="{19BCAD81-8DBA-4EEA-ADBD-18CF38F4F389}" sibTransId="{B0D3B3FE-AD39-4C83-9843-46710C0E3574}"/>
    <dgm:cxn modelId="{B72CD38D-599F-44E0-813A-5820B086F224}" srcId="{F29A8498-15EE-4025-98F6-32B52B02A1C5}" destId="{A810982C-9205-4DFB-A3AB-882EEF572D40}" srcOrd="3" destOrd="0" parTransId="{2B820F9D-7FCB-4601-9566-351E80557B78}" sibTransId="{277A0339-1BC3-46E1-926D-D1F9254AC846}"/>
    <dgm:cxn modelId="{8FDB88B3-065E-4020-9A3E-0BBF06C89E35}" type="presOf" srcId="{A810982C-9205-4DFB-A3AB-882EEF572D40}" destId="{67CBE4B5-DB8C-4547-936B-D34E9DFAD46B}" srcOrd="0" destOrd="3" presId="urn:microsoft.com/office/officeart/2005/8/layout/vList5"/>
    <dgm:cxn modelId="{3443BBB4-1B12-42CF-A138-27511B882FBD}" srcId="{F29A8498-15EE-4025-98F6-32B52B02A1C5}" destId="{69E223E4-A214-45C3-8474-3DC4E6C3DAFB}" srcOrd="4" destOrd="0" parTransId="{C67875DD-1781-4F61-9BDA-2D131D1854D9}" sibTransId="{B0E2A003-EFCD-4562-B8B1-4E28C3454790}"/>
    <dgm:cxn modelId="{586BFDCA-3E74-40CF-87CD-A807AE1CBB5E}" type="presOf" srcId="{670507D5-E9D6-4B9C-B3C6-1E8DD7F20C05}" destId="{5945CE0C-F68E-4D7F-90DB-DE52BA4E6C93}" srcOrd="0" destOrd="0" presId="urn:microsoft.com/office/officeart/2005/8/layout/vList5"/>
    <dgm:cxn modelId="{82A090D6-068B-4BCE-BBAF-B7628458499E}" type="presOf" srcId="{E3A72056-949D-4722-A287-247D655407A9}" destId="{E66C7ECD-C419-4E31-9A91-115F10648ED7}" srcOrd="0" destOrd="0" presId="urn:microsoft.com/office/officeart/2005/8/layout/vList5"/>
    <dgm:cxn modelId="{CF449DDA-8B00-4B26-AB2E-AEFE14DC66EB}" srcId="{E3A72056-949D-4722-A287-247D655407A9}" destId="{C6378BBE-70D1-449E-9C19-664E439A98D6}" srcOrd="2" destOrd="0" parTransId="{599A066B-4E27-4847-BDCF-65D959FA0BFA}" sibTransId="{5A81D986-6C4B-4FD4-B4FD-4DEEA838E7E6}"/>
    <dgm:cxn modelId="{FD4D82DC-57E8-45BB-92F6-AAFC055727A7}" srcId="{E3A72056-949D-4722-A287-247D655407A9}" destId="{AEC91BB2-7398-4010-82D6-02D392070D03}" srcOrd="4" destOrd="0" parTransId="{6B294B88-032C-4061-9B86-5364BE971E01}" sibTransId="{C43E3BF4-736F-4572-A308-2C9501912181}"/>
    <dgm:cxn modelId="{3A88C2E1-19AE-4AEF-B1FF-A10C289AB379}" srcId="{670507D5-E9D6-4B9C-B3C6-1E8DD7F20C05}" destId="{F29A8498-15EE-4025-98F6-32B52B02A1C5}" srcOrd="1" destOrd="0" parTransId="{FB3E336C-FA11-4C34-A729-80190D731F5D}" sibTransId="{F930EFED-02A5-4702-80FF-D3E4A96EB81E}"/>
    <dgm:cxn modelId="{8DDB1AE8-B044-4EEF-89A1-2B7051DFAA92}" type="presOf" srcId="{40BC3F1B-C67A-4CB5-853D-03A594AEC3DD}" destId="{67CBE4B5-DB8C-4547-936B-D34E9DFAD46B}" srcOrd="0" destOrd="1" presId="urn:microsoft.com/office/officeart/2005/8/layout/vList5"/>
    <dgm:cxn modelId="{259E18F0-4ECF-454F-AD7E-E2DF1DEA0780}" type="presOf" srcId="{F29A8498-15EE-4025-98F6-32B52B02A1C5}" destId="{F97EDAF4-2CE9-4E13-A661-E90817C99D2A}" srcOrd="0" destOrd="0" presId="urn:microsoft.com/office/officeart/2005/8/layout/vList5"/>
    <dgm:cxn modelId="{C55A88F4-CE3E-41A3-B082-EFA776150906}" srcId="{E3A72056-949D-4722-A287-247D655407A9}" destId="{A412C7C1-91BB-4A29-AEB0-FCCB4AEF41A5}" srcOrd="1" destOrd="0" parTransId="{98FA22AA-17DD-4880-95FB-C075329EEA56}" sibTransId="{B3EC2E72-721B-4917-8BDB-2BEF88E7988A}"/>
    <dgm:cxn modelId="{A0EB2080-4B69-4341-A0CF-30CFB67D1BE0}" type="presParOf" srcId="{5945CE0C-F68E-4D7F-90DB-DE52BA4E6C93}" destId="{A3CF858E-094A-488A-91A8-8FD186867B11}" srcOrd="0" destOrd="0" presId="urn:microsoft.com/office/officeart/2005/8/layout/vList5"/>
    <dgm:cxn modelId="{F9045184-EE09-4A45-9AF6-158C40333DAD}" type="presParOf" srcId="{A3CF858E-094A-488A-91A8-8FD186867B11}" destId="{E66C7ECD-C419-4E31-9A91-115F10648ED7}" srcOrd="0" destOrd="0" presId="urn:microsoft.com/office/officeart/2005/8/layout/vList5"/>
    <dgm:cxn modelId="{0304CFA0-E4DE-4E21-8697-35FCB0F02B14}" type="presParOf" srcId="{A3CF858E-094A-488A-91A8-8FD186867B11}" destId="{97B393DF-0155-4657-ADBA-ECA888B1D26B}" srcOrd="1" destOrd="0" presId="urn:microsoft.com/office/officeart/2005/8/layout/vList5"/>
    <dgm:cxn modelId="{DB1B441F-F43B-4BA9-BBFE-CDE0538C3984}" type="presParOf" srcId="{5945CE0C-F68E-4D7F-90DB-DE52BA4E6C93}" destId="{6FC3C88F-44F2-482E-A484-126416B5129D}" srcOrd="1" destOrd="0" presId="urn:microsoft.com/office/officeart/2005/8/layout/vList5"/>
    <dgm:cxn modelId="{AF192897-1675-4DAD-B0F6-5C407424478D}" type="presParOf" srcId="{5945CE0C-F68E-4D7F-90DB-DE52BA4E6C93}" destId="{F580209B-DC8B-4C3B-9665-298FF98DB9DA}" srcOrd="2" destOrd="0" presId="urn:microsoft.com/office/officeart/2005/8/layout/vList5"/>
    <dgm:cxn modelId="{59367586-C834-4D75-9355-EA846F5E9C87}" type="presParOf" srcId="{F580209B-DC8B-4C3B-9665-298FF98DB9DA}" destId="{F97EDAF4-2CE9-4E13-A661-E90817C99D2A}" srcOrd="0" destOrd="0" presId="urn:microsoft.com/office/officeart/2005/8/layout/vList5"/>
    <dgm:cxn modelId="{0EA79301-3C0E-43AB-9092-1B76EE038C5F}" type="presParOf" srcId="{F580209B-DC8B-4C3B-9665-298FF98DB9DA}" destId="{67CBE4B5-DB8C-4547-936B-D34E9DFAD4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970C-F18C-4A2D-B2EF-5C7E21FEA68F}">
      <dsp:nvSpPr>
        <dsp:cNvPr id="0" name=""/>
        <dsp:cNvSpPr/>
      </dsp:nvSpPr>
      <dsp:spPr>
        <a:xfrm rot="5400000">
          <a:off x="3118122" y="-1908601"/>
          <a:ext cx="3474407" cy="75773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Estimar prevalencia de una enfermedad o FR.</a:t>
          </a:r>
          <a:endParaRPr lang="es-ES" sz="1800" kern="12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Estudiar enfermedades o FR de inicio lento y larga duración.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Describir la distribución de la enfermedad y el FR en la población.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Estimar necesidades preventivas, curativas o de rehabilitación.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Evaluar programas de salud.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Generar hipótesis.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Primera etapa de estudios prospectivos.</a:t>
          </a:r>
        </a:p>
      </dsp:txBody>
      <dsp:txXfrm rot="-5400000">
        <a:off x="1066660" y="312468"/>
        <a:ext cx="7407726" cy="3135193"/>
      </dsp:txXfrm>
    </dsp:sp>
    <dsp:sp modelId="{918C92B2-183E-4E37-A117-686F1B4EECE5}">
      <dsp:nvSpPr>
        <dsp:cNvPr id="0" name=""/>
        <dsp:cNvSpPr/>
      </dsp:nvSpPr>
      <dsp:spPr>
        <a:xfrm>
          <a:off x="4" y="1848"/>
          <a:ext cx="1066655" cy="3782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Utilidad</a:t>
          </a:r>
        </a:p>
      </dsp:txBody>
      <dsp:txXfrm>
        <a:off x="52074" y="53918"/>
        <a:ext cx="962515" cy="3678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393DF-0155-4657-ADBA-ECA888B1D26B}">
      <dsp:nvSpPr>
        <dsp:cNvPr id="0" name=""/>
        <dsp:cNvSpPr/>
      </dsp:nvSpPr>
      <dsp:spPr>
        <a:xfrm rot="5400000">
          <a:off x="4317043" y="-1887178"/>
          <a:ext cx="1984392" cy="5933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Fáciles y rápidos.</a:t>
          </a:r>
          <a:endParaRPr lang="es-ES" sz="1800" kern="12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Económicos.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Permiten estudiar varias enfermedades y FR.</a:t>
          </a:r>
        </a:p>
      </dsp:txBody>
      <dsp:txXfrm rot="-5400000">
        <a:off x="2342557" y="184178"/>
        <a:ext cx="5836495" cy="1790652"/>
      </dsp:txXfrm>
    </dsp:sp>
    <dsp:sp modelId="{E66C7ECD-C419-4E31-9A91-115F10648ED7}">
      <dsp:nvSpPr>
        <dsp:cNvPr id="0" name=""/>
        <dsp:cNvSpPr/>
      </dsp:nvSpPr>
      <dsp:spPr>
        <a:xfrm>
          <a:off x="60526" y="504"/>
          <a:ext cx="2282031" cy="215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VENTAJAS</a:t>
          </a:r>
        </a:p>
      </dsp:txBody>
      <dsp:txXfrm>
        <a:off x="165871" y="105849"/>
        <a:ext cx="2071341" cy="1947309"/>
      </dsp:txXfrm>
    </dsp:sp>
    <dsp:sp modelId="{67CBE4B5-DB8C-4547-936B-D34E9DFAD46B}">
      <dsp:nvSpPr>
        <dsp:cNvPr id="0" name=""/>
        <dsp:cNvSpPr/>
      </dsp:nvSpPr>
      <dsp:spPr>
        <a:xfrm rot="5400000">
          <a:off x="4219316" y="404551"/>
          <a:ext cx="2233685" cy="59573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No aplican en enfermedades de corta duración o de baja frecuencia.</a:t>
          </a:r>
          <a:endParaRPr lang="es-ES" sz="1800" kern="12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Sujetos a sesgos de supervivencia.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>
            <a:solidFill>
              <a:srgbClr val="0E05BB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>
              <a:solidFill>
                <a:srgbClr val="0E05BB"/>
              </a:solidFill>
              <a:latin typeface="Arial" pitchFamily="34" charset="0"/>
              <a:cs typeface="Arial" pitchFamily="34" charset="0"/>
            </a:rPr>
            <a:t>Sujetos a sesgos de selección.</a:t>
          </a:r>
        </a:p>
      </dsp:txBody>
      <dsp:txXfrm rot="-5400000">
        <a:off x="2357464" y="2375443"/>
        <a:ext cx="5848350" cy="2015605"/>
      </dsp:txXfrm>
    </dsp:sp>
    <dsp:sp modelId="{F97EDAF4-2CE9-4E13-A661-E90817C99D2A}">
      <dsp:nvSpPr>
        <dsp:cNvPr id="0" name=""/>
        <dsp:cNvSpPr/>
      </dsp:nvSpPr>
      <dsp:spPr>
        <a:xfrm>
          <a:off x="60526" y="2304246"/>
          <a:ext cx="2279803" cy="215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DESVENTAJAS</a:t>
          </a:r>
        </a:p>
      </dsp:txBody>
      <dsp:txXfrm>
        <a:off x="165871" y="2409591"/>
        <a:ext cx="2069113" cy="194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8DD5-212C-4808-ABFD-2DDB086F1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18E93-7E77-40DA-8494-68CD0A099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E03B1-CE5C-4F81-A507-16EDF6C5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C68E7-948C-4D9D-B448-7BB59B27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78754-45F8-4026-BBD0-6DBD5A0A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4453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8D44-B11A-4B6F-971E-FB2CDF82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A5A68-B465-441F-A08A-A217ECB2E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DCB36-2268-4940-A5CC-FDBE40BD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D53CE-46EB-4095-B46D-10FB4A93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5F5F-1898-4D33-970E-F51F6579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319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747EC-F80D-4E9E-87C4-54831545F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9E664-B35A-4DFE-B280-BA8168AF8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45E1C-AA18-4268-9C3D-89485869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29B7-A9AA-4392-B3B5-FDE4CBC4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46E0A-D22F-459E-BBBF-EAFC12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4320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  <a:endParaRPr lang="es-NI"/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7 Rectángulo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5" name="9 Rectángulo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6" name="15 Rectángulo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3CAEE-81C1-467A-B0CF-7BD2789E3ABB}" type="slidenum">
              <a:rPr lang="es-NI" altLang="en-US"/>
              <a:pPr/>
              <a:t>‹Nº›</a:t>
            </a:fld>
            <a:endParaRPr lang="es-NI" altLang="en-US"/>
          </a:p>
        </p:txBody>
      </p:sp>
    </p:spTree>
    <p:extLst>
      <p:ext uri="{BB962C8B-B14F-4D97-AF65-F5344CB8AC3E}">
        <p14:creationId xmlns:p14="http://schemas.microsoft.com/office/powerpoint/2010/main" val="22067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C0D9-0580-485C-A154-A64A3184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8C6E-BBFE-43DF-9DAF-78F00AEA6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EE1E1-2042-424D-853A-D4FB5789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14C4B-DEC2-4C5D-87F5-31D79197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FE5E-BF81-4470-A6ED-3417F34D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2637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BE41-0989-4E51-8C62-6C4ED3A9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2E05-0192-4C77-AFE1-938BABC6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F267F-B702-47C1-86AF-43E280CC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58E8F-5366-494E-8D6F-58360C04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CC85-AD51-4E07-82BF-D4A5609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90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12CA-B391-4F6C-9ADE-41E60B99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4E512-2667-4ED3-9D66-64ED3BCC1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1758D-D87C-4B78-B87E-AAA4B9CD8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23083-C8EC-4F31-9A0C-3970F289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6D403-DE42-4F55-B8E3-50A14634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E990F-8C11-4600-9112-CC7E2F93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3101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31EE-B9FE-409C-8CBD-6AFF6996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42C11-D249-44CE-A367-F4A1A76D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A65E6-08CA-41CB-BB59-0EB2D15A6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E6D5F-C6A8-4264-B0DA-8C6CEFBAA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2172D-DF7A-475F-A045-7AA70F9BD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AE26A-661E-4CCC-AD7B-30E9776A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F2F6A-F801-4AB9-B818-D6B11A8C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6BB72-B861-4B3E-A7B3-7F011F9D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603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4849-F772-460D-BF33-1FCFE9AC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C629A-BEF8-42A0-A390-C455D713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39EE1-49D1-49AF-A229-77543128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CBCD7-C634-4B5A-BC5A-044070E5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8972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A35ED-632E-4FEA-9E63-05063D6B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6E70D-1E94-4279-A8D4-2DC10F0A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B57DA-8EA1-48C7-BECF-11550A63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7201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F1F4-2B19-46C5-89FF-2F3209FC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1FD1C-ADD8-438D-A881-5B2E6130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6FD2D-2051-46C8-B39E-F56123F96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46E42-E1EF-4DB7-B609-9B39BE0C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F18F7-7CE2-4F38-8110-BA09D6C2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2E51A-A29F-4B68-B119-0E37D8B3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30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6A13-6283-46D3-9195-A3864444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5351B-EAE4-47D3-8EAF-CB40558D7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F077A-AA96-468E-B3D5-1A420ED4C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8B19-065B-46B7-B333-58CF0E8C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1FE1-8A3C-440C-A5FC-303D3C17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32094-CDA3-4572-844A-E34A28AA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2528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DC231-8ED5-41D9-841C-5A3ED43E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37EF6-5C29-48F1-8F17-BE52D5D7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4000C-D716-48D6-ABE4-30F490348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6384-FD86-4D11-8EA0-D4A77A8008C7}" type="datetimeFigureOut">
              <a:rPr lang="es-419" smtClean="0"/>
              <a:t>4/11/2021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B0A22-3E50-470A-80FE-48171A2AD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04B73-4B77-4321-9BC9-89D74C1FF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D4D0-9D16-419C-89BE-E82A29C4A9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084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png"/><Relationship Id="rId9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1381BD21-0C08-4164-AA69-87F7001258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504" y="374904"/>
            <a:ext cx="755904" cy="140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AIP - Secretaría de Salud">
            <a:extLst>
              <a:ext uri="{FF2B5EF4-FFF2-40B4-BE49-F238E27FC236}">
                <a16:creationId xmlns:a16="http://schemas.microsoft.com/office/drawing/2014/main" id="{93D2CC45-8C0A-448D-BBC0-4B965763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" y="587805"/>
            <a:ext cx="1377696" cy="9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8AFA3-8997-4B37-9521-B0850A95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216" y="712892"/>
            <a:ext cx="2076354" cy="671821"/>
          </a:xfrm>
          <a:prstGeom prst="rect">
            <a:avLst/>
          </a:prstGeom>
        </p:spPr>
      </p:pic>
      <p:pic>
        <p:nvPicPr>
          <p:cNvPr id="1032" name="Picture 8" descr="Facultad de Ciencias Médicas (@FCMUNAH) | Твіттер">
            <a:extLst>
              <a:ext uri="{FF2B5EF4-FFF2-40B4-BE49-F238E27FC236}">
                <a16:creationId xmlns:a16="http://schemas.microsoft.com/office/drawing/2014/main" id="{30441ED4-7B49-4270-9676-2BC05A4D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64" y="725513"/>
            <a:ext cx="784289" cy="7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27F1B1-718A-43EA-871C-B88A2A35492F}"/>
              </a:ext>
            </a:extLst>
          </p:cNvPr>
          <p:cNvSpPr txBox="1"/>
          <p:nvPr/>
        </p:nvSpPr>
        <p:spPr>
          <a:xfrm>
            <a:off x="1664208" y="2228671"/>
            <a:ext cx="896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Depresión, ansiedad y desesperanza</a:t>
            </a:r>
          </a:p>
          <a:p>
            <a:pPr algn="ctr"/>
            <a:r>
              <a:rPr lang="es-HN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en trabajadores de la salud  y en pacientes que acuden a las unidades de salud asignadas a los médicos en servicio social</a:t>
            </a:r>
          </a:p>
          <a:p>
            <a:pPr algn="ctr"/>
            <a:r>
              <a:rPr lang="es-HN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2021-2022</a:t>
            </a:r>
            <a:endParaRPr lang="es-419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39BE2-B3D1-4445-9308-04621D872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752" y="4004720"/>
            <a:ext cx="2619375" cy="1743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5B3ACB-68AA-41AC-9A39-31EC3E6D93BB}"/>
              </a:ext>
            </a:extLst>
          </p:cNvPr>
          <p:cNvSpPr txBox="1"/>
          <p:nvPr/>
        </p:nvSpPr>
        <p:spPr>
          <a:xfrm>
            <a:off x="8677656" y="5947821"/>
            <a:ext cx="305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Manuel Sierra, MD, MPH, PhD.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A34897-D758-4C93-A6BB-2BA8FE1E1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7397" y="38046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3D22D-5337-4CA4-942D-D9F6F26B1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94" y="556447"/>
            <a:ext cx="8879993" cy="57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FA393D-7030-40A8-AE1D-B5949284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531" y="141402"/>
            <a:ext cx="4906047" cy="65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32560-DA2B-480C-A268-36BF731D2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40" y="388641"/>
            <a:ext cx="9896776" cy="60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BDA77-2627-4102-8209-4F9C1782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54" y="328352"/>
            <a:ext cx="11417338" cy="620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icture 1"/>
          <p:cNvSpPr>
            <a:spLocks noGrp="1" noChangeArrowheads="1"/>
          </p:cNvSpPr>
          <p:nvPr>
            <p:ph type="title"/>
          </p:nvPr>
        </p:nvSpPr>
        <p:spPr>
          <a:xfrm>
            <a:off x="1979890" y="274204"/>
            <a:ext cx="8230910" cy="1144219"/>
          </a:xfrm>
          <a:scene3d>
            <a:camera prst="orthographicFront"/>
            <a:lightRig rig="threePt" dir="t"/>
          </a:scene3d>
          <a:sp3d/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s-ES" sz="3600" dirty="0">
                <a:solidFill>
                  <a:srgbClr val="A5002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OBJETIVOS DE LOS ESTUDIOS DESCRIPTIVOS</a:t>
            </a:r>
            <a:endParaRPr lang="es-NI"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2531" name="55298 Forma"/>
          <p:cNvSpPr>
            <a:spLocks noGrp="1" noChangeArrowheads="1"/>
          </p:cNvSpPr>
          <p:nvPr>
            <p:ph type="body" idx="1"/>
          </p:nvPr>
        </p:nvSpPr>
        <p:spPr>
          <a:xfrm>
            <a:off x="459316" y="1418423"/>
            <a:ext cx="11272058" cy="421005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 3" panose="05040102010807070707" pitchFamily="18" charset="2"/>
              <a:buAutoNum type="arabicPeriod"/>
            </a:pPr>
            <a:r>
              <a:rPr lang="es-ES" altLang="en-US" sz="3200" dirty="0"/>
              <a:t>Se interesan en conocer la distribución de la enfermedad en grupos poblacionales</a:t>
            </a:r>
            <a:endParaRPr lang="es-NI" altLang="en-US" sz="3200" dirty="0"/>
          </a:p>
          <a:p>
            <a:pPr marL="609600" indent="-609600">
              <a:lnSpc>
                <a:spcPct val="80000"/>
              </a:lnSpc>
              <a:buFont typeface="Wingdings 3" panose="05040102010807070707" pitchFamily="18" charset="2"/>
              <a:buAutoNum type="arabicPeriod"/>
            </a:pPr>
            <a:endParaRPr lang="es-ES" altLang="en-US" sz="3200" dirty="0"/>
          </a:p>
          <a:p>
            <a:pPr marL="609600" indent="-609600">
              <a:lnSpc>
                <a:spcPct val="80000"/>
              </a:lnSpc>
              <a:buFont typeface="Wingdings 3" panose="05040102010807070707" pitchFamily="18" charset="2"/>
              <a:buAutoNum type="arabicPeriod"/>
            </a:pPr>
            <a:r>
              <a:rPr lang="es-ES" altLang="en-US" sz="3200" dirty="0"/>
              <a:t>Se interesan en conocer las áreas geográficas donde se distribuyen las enfermedades</a:t>
            </a:r>
          </a:p>
          <a:p>
            <a:pPr marL="609600" indent="-609600">
              <a:lnSpc>
                <a:spcPct val="80000"/>
              </a:lnSpc>
              <a:buFont typeface="Wingdings 3" panose="05040102010807070707" pitchFamily="18" charset="2"/>
              <a:buAutoNum type="arabicPeriod"/>
            </a:pPr>
            <a:endParaRPr lang="es-ES" altLang="en-US" sz="3200" dirty="0"/>
          </a:p>
          <a:p>
            <a:pPr marL="609600" indent="-609600">
              <a:lnSpc>
                <a:spcPct val="80000"/>
              </a:lnSpc>
              <a:buFont typeface="Wingdings 3" panose="05040102010807070707" pitchFamily="18" charset="2"/>
              <a:buAutoNum type="arabicPeriod"/>
            </a:pPr>
            <a:r>
              <a:rPr lang="es-ES" altLang="en-US" sz="3200" dirty="0"/>
              <a:t>Buscan las variaciones que en el tiempo tienen las enfermedades</a:t>
            </a:r>
          </a:p>
          <a:p>
            <a:pPr marL="609600" indent="-609600">
              <a:lnSpc>
                <a:spcPct val="80000"/>
              </a:lnSpc>
              <a:buFont typeface="Wingdings 3" panose="05040102010807070707" pitchFamily="18" charset="2"/>
              <a:buAutoNum type="arabicPeriod"/>
            </a:pPr>
            <a:endParaRPr lang="es-ES" altLang="en-US" sz="3200" dirty="0"/>
          </a:p>
          <a:p>
            <a:pPr marL="609600" indent="-609600">
              <a:lnSpc>
                <a:spcPct val="80000"/>
              </a:lnSpc>
              <a:buFont typeface="Wingdings 3" panose="05040102010807070707" pitchFamily="18" charset="2"/>
              <a:buAutoNum type="arabicPeriod"/>
            </a:pPr>
            <a:r>
              <a:rPr lang="es-ES" altLang="en-US" sz="3200" dirty="0"/>
              <a:t>Aseguran la formulación de hipótesis causales para someterlas a estudios de tipo analítico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1"/>
          <p:cNvSpPr>
            <a:spLocks noGrp="1"/>
          </p:cNvSpPr>
          <p:nvPr>
            <p:ph type="title"/>
          </p:nvPr>
        </p:nvSpPr>
        <p:spPr>
          <a:xfrm>
            <a:off x="1979890" y="274204"/>
            <a:ext cx="8230910" cy="1144219"/>
          </a:xfrm>
          <a:scene3d>
            <a:camera prst="orthographicFront"/>
            <a:lightRig rig="threePt" dir="t"/>
          </a:scene3d>
          <a:sp3d/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s-ES" sz="3600" dirty="0">
                <a:solidFill>
                  <a:srgbClr val="A5002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OBJETIVOS DE LOS ESTUDIOS DESCRIPTIVOS</a:t>
            </a:r>
            <a:endParaRPr lang="es-NI" sz="3600" dirty="0"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3555" name="2 Forma"/>
          <p:cNvSpPr>
            <a:spLocks noGrp="1"/>
          </p:cNvSpPr>
          <p:nvPr>
            <p:ph type="body" idx="1"/>
          </p:nvPr>
        </p:nvSpPr>
        <p:spPr>
          <a:xfrm>
            <a:off x="166255" y="1418423"/>
            <a:ext cx="12025745" cy="3817937"/>
          </a:xfrm>
        </p:spPr>
        <p:txBody>
          <a:bodyPr>
            <a:noAutofit/>
          </a:bodyPr>
          <a:lstStyle/>
          <a:p>
            <a:pPr marL="538163" indent="-538163" defTabSz="801688">
              <a:lnSpc>
                <a:spcPct val="80000"/>
              </a:lnSpc>
              <a:buFont typeface="Eras Medium ITC" panose="020B0602030504020804" pitchFamily="34" charset="0"/>
              <a:buAutoNum type="arabicPeriod" startAt="5"/>
            </a:pPr>
            <a:r>
              <a:rPr lang="es-ES" altLang="en-US" dirty="0"/>
              <a:t>Es importante precisar el “caso” de la enfermedad para evitar errores de estimación</a:t>
            </a:r>
            <a:endParaRPr lang="es-NI" altLang="en-US" dirty="0"/>
          </a:p>
          <a:p>
            <a:pPr marL="538163" indent="-538163" defTabSz="801688">
              <a:lnSpc>
                <a:spcPct val="80000"/>
              </a:lnSpc>
              <a:buFont typeface="Wingdings 3" panose="05040102010807070707" pitchFamily="18" charset="2"/>
              <a:buAutoNum type="arabicPeriod" startAt="5"/>
            </a:pPr>
            <a:endParaRPr lang="es-ES" altLang="en-US" dirty="0"/>
          </a:p>
          <a:p>
            <a:pPr marL="538163" indent="-538163" defTabSz="801688">
              <a:lnSpc>
                <a:spcPct val="80000"/>
              </a:lnSpc>
              <a:buFont typeface="Wingdings 3" panose="05040102010807070707" pitchFamily="18" charset="2"/>
              <a:buAutoNum type="arabicPeriod" startAt="5"/>
            </a:pPr>
            <a:r>
              <a:rPr lang="es-ES" altLang="en-US" dirty="0"/>
              <a:t>Identifican en primera instancia patologías de etiología desconocida</a:t>
            </a:r>
          </a:p>
          <a:p>
            <a:pPr marL="538163" indent="-538163" defTabSz="801688">
              <a:lnSpc>
                <a:spcPct val="80000"/>
              </a:lnSpc>
              <a:buFont typeface="Wingdings 3" panose="05040102010807070707" pitchFamily="18" charset="2"/>
              <a:buAutoNum type="arabicPeriod" startAt="5"/>
            </a:pPr>
            <a:endParaRPr lang="es-ES" altLang="en-US" dirty="0"/>
          </a:p>
          <a:p>
            <a:pPr marL="538163" indent="-538163" defTabSz="801688">
              <a:lnSpc>
                <a:spcPct val="80000"/>
              </a:lnSpc>
              <a:buFont typeface="Wingdings 3" panose="05040102010807070707" pitchFamily="18" charset="2"/>
              <a:buAutoNum type="arabicPeriod" startAt="5"/>
            </a:pPr>
            <a:r>
              <a:rPr lang="es-ES" altLang="en-US" dirty="0"/>
              <a:t>Son estudios que pretenden responder a las preguntas:</a:t>
            </a:r>
          </a:p>
          <a:p>
            <a:pPr marL="538163" indent="-538163" defTabSz="801688">
              <a:lnSpc>
                <a:spcPct val="80000"/>
              </a:lnSpc>
              <a:buNone/>
            </a:pPr>
            <a:endParaRPr lang="es-ES" altLang="en-US" dirty="0"/>
          </a:p>
          <a:p>
            <a:pPr marL="538163" indent="-538163" defTabSz="801688">
              <a:lnSpc>
                <a:spcPct val="80000"/>
              </a:lnSpc>
              <a:buNone/>
            </a:pPr>
            <a:r>
              <a:rPr lang="es-ES" altLang="en-US" dirty="0"/>
              <a:t>	a) ¿quién tiene qué?;</a:t>
            </a:r>
          </a:p>
          <a:p>
            <a:pPr marL="538163" indent="-538163" defTabSz="801688">
              <a:lnSpc>
                <a:spcPct val="80000"/>
              </a:lnSpc>
              <a:buNone/>
            </a:pPr>
            <a:r>
              <a:rPr lang="es-ES" altLang="en-US" dirty="0"/>
              <a:t>	b) ¿dónde y cuando se presenta dicho evento?;</a:t>
            </a:r>
          </a:p>
          <a:p>
            <a:pPr marL="538163" indent="-538163" defTabSz="801688">
              <a:lnSpc>
                <a:spcPct val="80000"/>
              </a:lnSpc>
              <a:buNone/>
            </a:pPr>
            <a:r>
              <a:rPr lang="es-ES" altLang="en-US" dirty="0"/>
              <a:t>	c) ¿qué características tienen las personas afectadas? y</a:t>
            </a:r>
          </a:p>
          <a:p>
            <a:pPr marL="538163" indent="-538163" defTabSz="801688">
              <a:lnSpc>
                <a:spcPct val="80000"/>
              </a:lnSpc>
              <a:buNone/>
            </a:pPr>
            <a:r>
              <a:rPr lang="es-ES" altLang="en-US" dirty="0"/>
              <a:t>	d) ¿en qué proporción la enfermedad afecta al grupo de población estudiada?</a:t>
            </a:r>
          </a:p>
          <a:p>
            <a:pPr marL="538163" indent="-538163" defTabSz="801688">
              <a:buNone/>
            </a:pPr>
            <a:endParaRPr lang="es-NI" alt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516F7-DBD0-45B9-92FE-0F659105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89" y="1489665"/>
            <a:ext cx="9985813" cy="3878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474B1B-DE14-45A4-A016-6DC0BD94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394" y="199852"/>
            <a:ext cx="6562725" cy="110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F8149-DD5A-41DB-B810-0E4E3C385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567" y="5481890"/>
            <a:ext cx="6026865" cy="908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B9AD63-228C-486C-BE4D-67957F370410}"/>
              </a:ext>
            </a:extLst>
          </p:cNvPr>
          <p:cNvSpPr/>
          <p:nvPr/>
        </p:nvSpPr>
        <p:spPr>
          <a:xfrm>
            <a:off x="4397177" y="6504259"/>
            <a:ext cx="3327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Shaker2Lancet-Regular"/>
              </a:rPr>
              <a:t>www.thelancet.com </a:t>
            </a:r>
            <a:r>
              <a:rPr lang="en-US" sz="1400" b="1" i="0" u="none" strike="noStrike" baseline="0" dirty="0">
                <a:latin typeface="Shaker2Lancet-Bold"/>
              </a:rPr>
              <a:t>Vol 381 April 13, 2013</a:t>
            </a:r>
            <a:endParaRPr lang="es-419" sz="1400" dirty="0"/>
          </a:p>
        </p:txBody>
      </p:sp>
    </p:spTree>
    <p:extLst>
      <p:ext uri="{BB962C8B-B14F-4D97-AF65-F5344CB8AC3E}">
        <p14:creationId xmlns:p14="http://schemas.microsoft.com/office/powerpoint/2010/main" val="246453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8124DF-20AC-4A03-B5DE-6220B4C4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94" y="119139"/>
            <a:ext cx="7614457" cy="66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EAF36-4FD1-427D-A9A5-F131D962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58" y="133003"/>
            <a:ext cx="5114884" cy="6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DEB5F-5354-4751-9216-121FBB51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796" y="321709"/>
            <a:ext cx="10344270" cy="62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3DE1AB-6AFD-424D-BCF1-A09415E4D8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48" y="748875"/>
            <a:ext cx="2700206" cy="1077218"/>
          </a:xfrm>
          <a:prstGeom prst="rect">
            <a:avLst/>
          </a:prstGeom>
          <a:noFill/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F64001D0-0B03-44C6-8641-0C15578B4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46" y="323927"/>
            <a:ext cx="1346783" cy="1836155"/>
          </a:xfrm>
          <a:prstGeom prst="rect">
            <a:avLst/>
          </a:prstGeom>
        </p:spPr>
      </p:pic>
      <p:pic>
        <p:nvPicPr>
          <p:cNvPr id="5" name="Imagen 5" descr="Resultado de imagen para logo de sociedad hondureña de enfermedades infecciosas">
            <a:extLst>
              <a:ext uri="{FF2B5EF4-FFF2-40B4-BE49-F238E27FC236}">
                <a16:creationId xmlns:a16="http://schemas.microsoft.com/office/drawing/2014/main" id="{BC6D5485-BD18-4711-A596-60455035E4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99" y="496712"/>
            <a:ext cx="1674727" cy="14905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53805-0B28-48E4-8FBF-65ACF5CF1022}"/>
              </a:ext>
            </a:extLst>
          </p:cNvPr>
          <p:cNvSpPr txBox="1"/>
          <p:nvPr/>
        </p:nvSpPr>
        <p:spPr>
          <a:xfrm>
            <a:off x="354551" y="5864086"/>
            <a:ext cx="439004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419" sz="2400" dirty="0"/>
              <a:t>Plataforma Todos contra Covid-19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E591B-191A-47E6-B638-3094586B0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23" y="3419236"/>
            <a:ext cx="30861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36D253-365C-47AE-9E28-228D5A852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666" y="3933601"/>
            <a:ext cx="2565709" cy="518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F18C47-BED0-4CEF-83F9-25F123B52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3729" y="2887238"/>
            <a:ext cx="4822490" cy="369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A005C0-86ED-4F81-945C-7A25E8B81594}"/>
              </a:ext>
            </a:extLst>
          </p:cNvPr>
          <p:cNvSpPr txBox="1"/>
          <p:nvPr/>
        </p:nvSpPr>
        <p:spPr>
          <a:xfrm>
            <a:off x="5744763" y="5756545"/>
            <a:ext cx="6092686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1D2228"/>
                </a:solidFill>
                <a:effectLst/>
                <a:latin typeface="Arial" panose="020B0604020202020204" pitchFamily="34" charset="0"/>
              </a:rPr>
              <a:t>Consejo Consultivo del Informe Nacional de Desarrollo Humano 2021 (INDH 2021)</a:t>
            </a:r>
            <a:endParaRPr lang="es-419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318A2-D50E-4B92-AF82-02BC42320447}"/>
              </a:ext>
            </a:extLst>
          </p:cNvPr>
          <p:cNvSpPr txBox="1"/>
          <p:nvPr/>
        </p:nvSpPr>
        <p:spPr>
          <a:xfrm>
            <a:off x="3179954" y="4642570"/>
            <a:ext cx="6478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u="sng" dirty="0"/>
              <a:t>Manuel Sierra</a:t>
            </a:r>
            <a:r>
              <a:rPr lang="es-419" dirty="0"/>
              <a:t>, MD, MPH, </a:t>
            </a:r>
            <a:r>
              <a:rPr lang="es-419" dirty="0" err="1"/>
              <a:t>Ph.D</a:t>
            </a:r>
            <a:endParaRPr lang="es-419" dirty="0"/>
          </a:p>
          <a:p>
            <a:pPr algn="ctr"/>
            <a:r>
              <a:rPr lang="es-419" dirty="0"/>
              <a:t>Especialista en  Epidemiología, en Salud Internacional y en Salud Pública de Enfermedades Infecciosas</a:t>
            </a:r>
          </a:p>
        </p:txBody>
      </p:sp>
    </p:spTree>
    <p:extLst>
      <p:ext uri="{BB962C8B-B14F-4D97-AF65-F5344CB8AC3E}">
        <p14:creationId xmlns:p14="http://schemas.microsoft.com/office/powerpoint/2010/main" val="489043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863DB-48E9-4C35-9123-FE85BC64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14" y="297476"/>
            <a:ext cx="7887088" cy="62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8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892085-25D8-4532-8451-4AAF422B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4" y="500062"/>
            <a:ext cx="3238500" cy="5857875"/>
          </a:xfrm>
          <a:prstGeom prst="rect">
            <a:avLst/>
          </a:prstGeom>
        </p:spPr>
      </p:pic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65F7A4F0-7BC3-4454-B95D-0A23E5B7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8188" y="904874"/>
            <a:ext cx="2743200" cy="365125"/>
          </a:xfrm>
        </p:spPr>
        <p:txBody>
          <a:bodyPr/>
          <a:lstStyle/>
          <a:p>
            <a:fld id="{AE62F768-9129-4754-9ADC-951F85679641}" type="slidenum">
              <a:rPr lang="es-ES" altLang="en-US"/>
              <a:pPr/>
              <a:t>21</a:t>
            </a:fld>
            <a:endParaRPr lang="es-E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F1AE1C7-6983-4247-A198-E426C8CB4CED}"/>
              </a:ext>
            </a:extLst>
          </p:cNvPr>
          <p:cNvSpPr txBox="1">
            <a:spLocks noChangeArrowheads="1"/>
          </p:cNvSpPr>
          <p:nvPr/>
        </p:nvSpPr>
        <p:spPr>
          <a:xfrm>
            <a:off x="22273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4800" b="1" dirty="0">
                <a:latin typeface="Monotype Corsiva" panose="03010101010201010101" pitchFamily="66" charset="0"/>
              </a:rPr>
              <a:t>Estudio Transversal de Asociación</a:t>
            </a:r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807FB263-1704-4B48-B025-8E6CEF570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302" y="2852738"/>
            <a:ext cx="7343775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1455D00-DE73-4C2E-A518-7A1E700C2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002" y="2849564"/>
            <a:ext cx="1476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ES" altLang="en-US" sz="3200" i="1">
                <a:latin typeface="Times New Roman" panose="02020603050405020304" pitchFamily="18" charset="0"/>
              </a:rPr>
              <a:t>Tiempo</a:t>
            </a: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6AC5F6B6-A6A0-4BCA-836C-182C0D12D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5188" y="1700213"/>
            <a:ext cx="0" cy="1009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73B2237F-17ED-4748-91C5-922986367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163" y="3429000"/>
            <a:ext cx="2808288" cy="27368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15D6D06D-386A-43E8-AC29-80D242A7A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927" y="3429000"/>
            <a:ext cx="2808287" cy="27368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F75DFCE5-0DD8-4210-8284-845ECADC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202" y="5300664"/>
            <a:ext cx="1368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ES" altLang="en-US" sz="3200">
                <a:latin typeface="Times New Roman" panose="02020603050405020304" pitchFamily="18" charset="0"/>
              </a:rPr>
              <a:t>Evento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20C55699-ABE0-45A0-AA1D-3BC3897E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776" y="5373689"/>
            <a:ext cx="2087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ES" altLang="en-US" sz="3200" dirty="0">
                <a:latin typeface="Times New Roman" panose="02020603050405020304" pitchFamily="18" charset="0"/>
              </a:rPr>
              <a:t>Exposición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681B58-74B9-4D4D-916F-578135E9D885}"/>
              </a:ext>
            </a:extLst>
          </p:cNvPr>
          <p:cNvSpPr txBox="1"/>
          <p:nvPr/>
        </p:nvSpPr>
        <p:spPr>
          <a:xfrm>
            <a:off x="5735512" y="252043"/>
            <a:ext cx="272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2800" b="1" dirty="0"/>
              <a:t>Prevalencia de …</a:t>
            </a:r>
          </a:p>
        </p:txBody>
      </p:sp>
    </p:spTree>
    <p:extLst>
      <p:ext uri="{BB962C8B-B14F-4D97-AF65-F5344CB8AC3E}">
        <p14:creationId xmlns:p14="http://schemas.microsoft.com/office/powerpoint/2010/main" val="23906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500CA465-4AFB-4A89-ABDE-E6B9CCFAF5DB}"/>
              </a:ext>
            </a:extLst>
          </p:cNvPr>
          <p:cNvGraphicFramePr/>
          <p:nvPr/>
        </p:nvGraphicFramePr>
        <p:xfrm>
          <a:off x="1738282" y="1928802"/>
          <a:ext cx="864399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CEFEE2C-DAD3-4332-B3A3-893BE9AEA79F}"/>
              </a:ext>
            </a:extLst>
          </p:cNvPr>
          <p:cNvSpPr txBox="1">
            <a:spLocks noChangeArrowheads="1"/>
          </p:cNvSpPr>
          <p:nvPr/>
        </p:nvSpPr>
        <p:spPr>
          <a:xfrm>
            <a:off x="3624264" y="357189"/>
            <a:ext cx="6429375" cy="1000125"/>
          </a:xfrm>
          <a:prstGeom prst="rect">
            <a:avLst/>
          </a:prstGeom>
          <a:noFill/>
          <a:ln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s-MX" b="1" dirty="0">
                <a:ea typeface="+mj-ea"/>
                <a:cs typeface="Arial" pitchFamily="34" charset="0"/>
              </a:rPr>
              <a:t>ENCUESTAS TRANSVERSALES O ESTUDIOS DE CORTE</a:t>
            </a:r>
            <a:endParaRPr lang="es-ES" b="1" dirty="0"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8C92B2-183E-4E37-A117-686F1B4EE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18C92B2-183E-4E37-A117-686F1B4EE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8B970C-F18C-4A2D-B2EF-5C7E21FEA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B8B970C-F18C-4A2D-B2EF-5C7E21FEA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91E92C62-7BE2-4325-8130-E27B0524C252}"/>
              </a:ext>
            </a:extLst>
          </p:cNvPr>
          <p:cNvGraphicFramePr/>
          <p:nvPr/>
        </p:nvGraphicFramePr>
        <p:xfrm>
          <a:off x="1881158" y="1643050"/>
          <a:ext cx="83582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9F86138-A8B9-4EBE-92D6-4AA08C0734DC}"/>
              </a:ext>
            </a:extLst>
          </p:cNvPr>
          <p:cNvSpPr txBox="1">
            <a:spLocks noChangeArrowheads="1"/>
          </p:cNvSpPr>
          <p:nvPr/>
        </p:nvSpPr>
        <p:spPr>
          <a:xfrm>
            <a:off x="537210" y="262891"/>
            <a:ext cx="11178540" cy="1000125"/>
          </a:xfrm>
          <a:prstGeom prst="rect">
            <a:avLst/>
          </a:prstGeom>
          <a:noFill/>
          <a:ln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s-ES" b="1" dirty="0">
                <a:ea typeface="+mj-ea"/>
                <a:cs typeface="Arial" pitchFamily="34" charset="0"/>
              </a:rPr>
              <a:t>ESTUDIOS DESCRIPTIVOS</a:t>
            </a:r>
          </a:p>
          <a:p>
            <a:pPr algn="ctr">
              <a:defRPr/>
            </a:pPr>
            <a:r>
              <a:rPr lang="es-MX" b="1" dirty="0">
                <a:ea typeface="+mj-ea"/>
                <a:cs typeface="Arial" pitchFamily="34" charset="0"/>
              </a:rPr>
              <a:t>ENCUESTAS TRANSVERSALES O ESTUDIOS DE CORTE</a:t>
            </a:r>
            <a:endParaRPr lang="es-ES" b="1" dirty="0"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C7ECD-C419-4E31-9A91-115F10648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66C7ECD-C419-4E31-9A91-115F10648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393DF-0155-4657-ADBA-ECA888B1D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7B393DF-0155-4657-ADBA-ECA888B1D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EDAF4-2CE9-4E13-A661-E90817C99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97EDAF4-2CE9-4E13-A661-E90817C99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CBE4B5-DB8C-4547-936B-D34E9DFAD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7CBE4B5-DB8C-4547-936B-D34E9DFAD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BD4C2-79B0-4A86-8443-F24396D0E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358" y="302005"/>
            <a:ext cx="9234422" cy="2167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55A427-76F5-4D9E-B372-286D0330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87" y="2759979"/>
            <a:ext cx="11083251" cy="2320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AF5F7-51AF-41D9-866D-E2E2E0BD1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526" y="6013683"/>
            <a:ext cx="5867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E4C432-3E36-40FF-9069-02A30C13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38112"/>
            <a:ext cx="68103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3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BF912-EFEA-4E7E-8EAC-6E7A724C7EE6}"/>
              </a:ext>
            </a:extLst>
          </p:cNvPr>
          <p:cNvSpPr txBox="1"/>
          <p:nvPr/>
        </p:nvSpPr>
        <p:spPr>
          <a:xfrm>
            <a:off x="2144785" y="553673"/>
            <a:ext cx="768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/>
              <a:t>Elementos Importantes en Estudio de Prevalencia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3CCA6-7D5B-4C78-A181-B6835E90CB4C}"/>
              </a:ext>
            </a:extLst>
          </p:cNvPr>
          <p:cNvSpPr txBox="1"/>
          <p:nvPr/>
        </p:nvSpPr>
        <p:spPr>
          <a:xfrm>
            <a:off x="671374" y="1753299"/>
            <a:ext cx="1084925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400" dirty="0"/>
              <a:t>Muy útil en enfermedades o problemas de alta ocurrencia / incidencia/ prevalencia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419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400" dirty="0"/>
              <a:t>Sensible a estacionalidad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419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400" dirty="0"/>
              <a:t>No distingue entre exposición y efecto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419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400" dirty="0"/>
              <a:t>Denominador poblacional (sensible a muestreo)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419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419" sz="2400" dirty="0"/>
              <a:t>Numerador tamiza / clasifica (sensibilidad, especificidad, valores predictivos)</a:t>
            </a:r>
          </a:p>
          <a:p>
            <a:endParaRPr lang="es-419" sz="2400" dirty="0"/>
          </a:p>
          <a:p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3748794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053B77-9EA4-4588-AE34-9534DED3D558}"/>
              </a:ext>
            </a:extLst>
          </p:cNvPr>
          <p:cNvGraphicFramePr>
            <a:graphicFrameLocks noGrp="1"/>
          </p:cNvGraphicFramePr>
          <p:nvPr/>
        </p:nvGraphicFramePr>
        <p:xfrm>
          <a:off x="2768600" y="1312353"/>
          <a:ext cx="6654799" cy="1028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152">
                  <a:extLst>
                    <a:ext uri="{9D8B030D-6E8A-4147-A177-3AD203B41FA5}">
                      <a16:colId xmlns:a16="http://schemas.microsoft.com/office/drawing/2014/main" val="4140647795"/>
                    </a:ext>
                  </a:extLst>
                </a:gridCol>
                <a:gridCol w="1435535">
                  <a:extLst>
                    <a:ext uri="{9D8B030D-6E8A-4147-A177-3AD203B41FA5}">
                      <a16:colId xmlns:a16="http://schemas.microsoft.com/office/drawing/2014/main" val="2978991470"/>
                    </a:ext>
                  </a:extLst>
                </a:gridCol>
                <a:gridCol w="1283426">
                  <a:extLst>
                    <a:ext uri="{9D8B030D-6E8A-4147-A177-3AD203B41FA5}">
                      <a16:colId xmlns:a16="http://schemas.microsoft.com/office/drawing/2014/main" val="2599318127"/>
                    </a:ext>
                  </a:extLst>
                </a:gridCol>
                <a:gridCol w="1169343">
                  <a:extLst>
                    <a:ext uri="{9D8B030D-6E8A-4147-A177-3AD203B41FA5}">
                      <a16:colId xmlns:a16="http://schemas.microsoft.com/office/drawing/2014/main" val="612608952"/>
                    </a:ext>
                  </a:extLst>
                </a:gridCol>
                <a:gridCol w="1169343">
                  <a:extLst>
                    <a:ext uri="{9D8B030D-6E8A-4147-A177-3AD203B41FA5}">
                      <a16:colId xmlns:a16="http://schemas.microsoft.com/office/drawing/2014/main" val="65003486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Resultado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Femenino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Masculino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31238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NEGATIVO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16,201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14,435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30,641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7719062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POSITIVO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9,124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11,210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20,338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281442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25,325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25,645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50,979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2405022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3164C2-2233-4081-AB0B-E539F256BBA5}"/>
              </a:ext>
            </a:extLst>
          </p:cNvPr>
          <p:cNvGraphicFramePr>
            <a:graphicFrameLocks noGrp="1"/>
          </p:cNvGraphicFramePr>
          <p:nvPr/>
        </p:nvGraphicFramePr>
        <p:xfrm>
          <a:off x="3528969" y="2468854"/>
          <a:ext cx="5486400" cy="140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7427">
                  <a:extLst>
                    <a:ext uri="{9D8B030D-6E8A-4147-A177-3AD203B41FA5}">
                      <a16:colId xmlns:a16="http://schemas.microsoft.com/office/drawing/2014/main" val="623560914"/>
                    </a:ext>
                  </a:extLst>
                </a:gridCol>
                <a:gridCol w="1435782">
                  <a:extLst>
                    <a:ext uri="{9D8B030D-6E8A-4147-A177-3AD203B41FA5}">
                      <a16:colId xmlns:a16="http://schemas.microsoft.com/office/drawing/2014/main" val="4272077736"/>
                    </a:ext>
                  </a:extLst>
                </a:gridCol>
                <a:gridCol w="1283646">
                  <a:extLst>
                    <a:ext uri="{9D8B030D-6E8A-4147-A177-3AD203B41FA5}">
                      <a16:colId xmlns:a16="http://schemas.microsoft.com/office/drawing/2014/main" val="2033184452"/>
                    </a:ext>
                  </a:extLst>
                </a:gridCol>
                <a:gridCol w="1169545">
                  <a:extLst>
                    <a:ext uri="{9D8B030D-6E8A-4147-A177-3AD203B41FA5}">
                      <a16:colId xmlns:a16="http://schemas.microsoft.com/office/drawing/2014/main" val="29330123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Chi-Square Tests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Value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Asymptotic Significance (2-sided)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676348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Pearson Chi-Square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313.875</a:t>
                      </a:r>
                      <a:r>
                        <a:rPr lang="en-US" sz="1400" u="none" strike="noStrike" baseline="30000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59185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Likelihood Ratio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314.298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</a:rPr>
                        <a:t>0.000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12474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 of Valid Cases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</a:rPr>
                        <a:t>50979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139172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8F5B1A-D2EE-4787-83FD-A7CF49BBB6E8}"/>
              </a:ext>
            </a:extLst>
          </p:cNvPr>
          <p:cNvSpPr txBox="1"/>
          <p:nvPr/>
        </p:nvSpPr>
        <p:spPr>
          <a:xfrm>
            <a:off x="4192194" y="4212608"/>
            <a:ext cx="458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Prevalencia en Mujeres = 9,124 / 25,325 = 36.0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59729-F349-4ED5-92C9-1CED53A9F96F}"/>
              </a:ext>
            </a:extLst>
          </p:cNvPr>
          <p:cNvSpPr txBox="1"/>
          <p:nvPr/>
        </p:nvSpPr>
        <p:spPr>
          <a:xfrm>
            <a:off x="4192194" y="4740853"/>
            <a:ext cx="478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Prevalencia en Hombres = 11,210 / 25,645 = 43.7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A8EA0-B187-41FF-81A2-13F93B2082D7}"/>
              </a:ext>
            </a:extLst>
          </p:cNvPr>
          <p:cNvSpPr txBox="1"/>
          <p:nvPr/>
        </p:nvSpPr>
        <p:spPr>
          <a:xfrm>
            <a:off x="3003260" y="5612677"/>
            <a:ext cx="679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Razón H:M de Prevalencia = (11,210 / 25,645) / (9,124 / 25,325) = 1.21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EAAF5-6339-48C5-88D1-E9EB1223F767}"/>
              </a:ext>
            </a:extLst>
          </p:cNvPr>
          <p:cNvSpPr txBox="1"/>
          <p:nvPr/>
        </p:nvSpPr>
        <p:spPr>
          <a:xfrm>
            <a:off x="4034888" y="322443"/>
            <a:ext cx="473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b="1" dirty="0"/>
              <a:t>Base de Datos de Pruebas de PCR / UVS / SESAL</a:t>
            </a:r>
          </a:p>
          <a:p>
            <a:pPr algn="ctr"/>
            <a:r>
              <a:rPr lang="es-419" b="1" dirty="0"/>
              <a:t>15 Julio 2020</a:t>
            </a:r>
          </a:p>
        </p:txBody>
      </p:sp>
    </p:spTree>
    <p:extLst>
      <p:ext uri="{BB962C8B-B14F-4D97-AF65-F5344CB8AC3E}">
        <p14:creationId xmlns:p14="http://schemas.microsoft.com/office/powerpoint/2010/main" val="1802156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F5941-F7B1-4EA1-9D8E-921716AB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7" y="504825"/>
            <a:ext cx="3809521" cy="6075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19FCB-0B0B-4AC8-A30E-EAF41666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069" y="2647197"/>
            <a:ext cx="5429250" cy="8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41772-D0B4-40D2-881E-5A045A9C5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019" y="3802116"/>
            <a:ext cx="24193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A178A-C08D-4B80-B64F-34CCDE5E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404812"/>
            <a:ext cx="86296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227F17-A0FC-4ACD-B09C-06B734B7E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2628900"/>
            <a:ext cx="61817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69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C5BD0-B929-4D24-9345-B48E3F7B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76" y="456326"/>
            <a:ext cx="7504955" cy="59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2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ciones entre Riesgo relativo, Hazard ratio y Odds ratio ...">
            <a:extLst>
              <a:ext uri="{FF2B5EF4-FFF2-40B4-BE49-F238E27FC236}">
                <a16:creationId xmlns:a16="http://schemas.microsoft.com/office/drawing/2014/main" id="{4A0F0A6D-F4E7-4D24-8617-D6DFE098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6" y="696286"/>
            <a:ext cx="10323225" cy="53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57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>
            <a:extLst>
              <a:ext uri="{FF2B5EF4-FFF2-40B4-BE49-F238E27FC236}">
                <a16:creationId xmlns:a16="http://schemas.microsoft.com/office/drawing/2014/main" id="{A9E5039E-1D8A-4199-99DC-DA6F83241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894" y="1164033"/>
            <a:ext cx="7499501" cy="3392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5 CuadroTexto">
                <a:extLst>
                  <a:ext uri="{FF2B5EF4-FFF2-40B4-BE49-F238E27FC236}">
                    <a16:creationId xmlns:a16="http://schemas.microsoft.com/office/drawing/2014/main" id="{35645B3B-F189-4D76-B9EA-4C4E1C4424B3}"/>
                  </a:ext>
                </a:extLst>
              </p:cNvPr>
              <p:cNvSpPr txBox="1"/>
              <p:nvPr/>
            </p:nvSpPr>
            <p:spPr>
              <a:xfrm>
                <a:off x="4522879" y="5453478"/>
                <a:ext cx="3970490" cy="87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3200" dirty="0">
                    <a:solidFill>
                      <a:schemeClr val="tx1"/>
                    </a:solidFill>
                  </a:rPr>
                  <a:t>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200/9900</m:t>
                        </m:r>
                      </m:num>
                      <m:den>
                        <m:r>
                          <a:rPr lang="es-E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100/9800</m:t>
                        </m:r>
                      </m:den>
                    </m:f>
                    <m:r>
                      <a:rPr lang="es-E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s-E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s-E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s-E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𝟎𝟐</m:t>
                    </m:r>
                  </m:oMath>
                </a14:m>
                <a:endParaRPr lang="es-E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5 CuadroTexto">
                <a:extLst>
                  <a:ext uri="{FF2B5EF4-FFF2-40B4-BE49-F238E27FC236}">
                    <a16:creationId xmlns:a16="http://schemas.microsoft.com/office/drawing/2014/main" id="{35645B3B-F189-4D76-B9EA-4C4E1C442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79" y="5453478"/>
                <a:ext cx="3970490" cy="871521"/>
              </a:xfrm>
              <a:prstGeom prst="rect">
                <a:avLst/>
              </a:prstGeom>
              <a:blipFill>
                <a:blip r:embed="rId3"/>
                <a:stretch>
                  <a:fillRect l="-3994" b="-4196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>
            <a:extLst>
              <a:ext uri="{FF2B5EF4-FFF2-40B4-BE49-F238E27FC236}">
                <a16:creationId xmlns:a16="http://schemas.microsoft.com/office/drawing/2014/main" id="{12179C85-78DA-492E-81C6-89842A9ED484}"/>
              </a:ext>
            </a:extLst>
          </p:cNvPr>
          <p:cNvSpPr>
            <a:spLocks noGrp="1"/>
          </p:cNvSpPr>
          <p:nvPr/>
        </p:nvSpPr>
        <p:spPr>
          <a:xfrm>
            <a:off x="2960313" y="179733"/>
            <a:ext cx="597666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cap="none" dirty="0">
                <a:latin typeface="Calibri" panose="020F0502020204030204" pitchFamily="34" charset="0"/>
              </a:rPr>
              <a:t>Estimación del </a:t>
            </a:r>
            <a:r>
              <a:rPr lang="es-CO" sz="3200" cap="none" dirty="0" err="1">
                <a:latin typeface="Calibri" panose="020F0502020204030204" pitchFamily="34" charset="0"/>
              </a:rPr>
              <a:t>odds</a:t>
            </a:r>
            <a:r>
              <a:rPr lang="es-CO" sz="3200" cap="none" dirty="0">
                <a:latin typeface="Calibri" panose="020F0502020204030204" pitchFamily="34" charset="0"/>
              </a:rPr>
              <a:t> ratio</a:t>
            </a:r>
          </a:p>
        </p:txBody>
      </p:sp>
      <p:grpSp>
        <p:nvGrpSpPr>
          <p:cNvPr id="5" name="22 Grupo">
            <a:extLst>
              <a:ext uri="{FF2B5EF4-FFF2-40B4-BE49-F238E27FC236}">
                <a16:creationId xmlns:a16="http://schemas.microsoft.com/office/drawing/2014/main" id="{EED78748-F9DF-4996-8E9B-5EE367A4D972}"/>
              </a:ext>
            </a:extLst>
          </p:cNvPr>
          <p:cNvGrpSpPr/>
          <p:nvPr/>
        </p:nvGrpSpPr>
        <p:grpSpPr>
          <a:xfrm>
            <a:off x="5595517" y="3246478"/>
            <a:ext cx="754775" cy="576064"/>
            <a:chOff x="3851920" y="2564904"/>
            <a:chExt cx="754775" cy="576064"/>
          </a:xfrm>
        </p:grpSpPr>
        <p:cxnSp>
          <p:nvCxnSpPr>
            <p:cNvPr id="6" name="14 Conector recto de flecha">
              <a:extLst>
                <a:ext uri="{FF2B5EF4-FFF2-40B4-BE49-F238E27FC236}">
                  <a16:creationId xmlns:a16="http://schemas.microsoft.com/office/drawing/2014/main" id="{B0525B87-0311-4083-A63B-2D28BCDD0560}"/>
                </a:ext>
              </a:extLst>
            </p:cNvPr>
            <p:cNvCxnSpPr/>
            <p:nvPr/>
          </p:nvCxnSpPr>
          <p:spPr>
            <a:xfrm>
              <a:off x="3851920" y="2564904"/>
              <a:ext cx="754775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9 Conector recto de flecha">
              <a:extLst>
                <a:ext uri="{FF2B5EF4-FFF2-40B4-BE49-F238E27FC236}">
                  <a16:creationId xmlns:a16="http://schemas.microsoft.com/office/drawing/2014/main" id="{43CAEFBC-47EA-4D26-A876-5C3FFFDAD57C}"/>
                </a:ext>
              </a:extLst>
            </p:cNvPr>
            <p:cNvCxnSpPr/>
            <p:nvPr/>
          </p:nvCxnSpPr>
          <p:spPr>
            <a:xfrm flipV="1">
              <a:off x="3851920" y="2564904"/>
              <a:ext cx="754775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8824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E5F34-085F-4214-BC0B-1AACD8FC5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95" y="1366837"/>
            <a:ext cx="10067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76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BC6E3-A348-4371-974D-8C543244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32" y="176481"/>
            <a:ext cx="8864378" cy="65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0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9B34E-558D-4AF1-A094-04624C01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5" y="581025"/>
            <a:ext cx="3870448" cy="5695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49902-821B-42F2-90BD-7639469D3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29" y="311323"/>
            <a:ext cx="4857750" cy="7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1AA06-90E6-40C1-998B-C035F8807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625" y="4727402"/>
            <a:ext cx="3495675" cy="181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CF00BC-9E34-4BDE-936C-1529600DA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81091"/>
            <a:ext cx="5826418" cy="52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34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A5612-D44A-4D93-8086-39E3E978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66675"/>
            <a:ext cx="89439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1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B81DC-CF98-4A36-946B-DD29A66C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714375"/>
            <a:ext cx="85820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0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CF21D-39EF-48AB-8479-B0C072FEE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48" y="492276"/>
            <a:ext cx="9977127" cy="56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16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F076F-E6C2-4259-B4F5-0D54147C6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00" y="140747"/>
            <a:ext cx="9507789" cy="5771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76AA5-B55B-4F82-BFCB-0688BCDD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5995026"/>
            <a:ext cx="42100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3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B79C3-154F-4042-806E-8009798C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81" y="343105"/>
            <a:ext cx="8242324" cy="61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94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5F049-74E8-4464-AAD8-5A9B6046F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937851"/>
            <a:ext cx="11294378" cy="51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11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9EFE5-998D-4331-90CF-4996A5E1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81" y="2124075"/>
            <a:ext cx="5648325" cy="2609850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21984634-1099-4236-931E-458459E3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1" y="141402"/>
            <a:ext cx="4906047" cy="65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38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AAFA0-D3A1-42DF-8C36-F6BA6A2F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947862"/>
            <a:ext cx="56769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35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BA071-C319-4F60-A243-B9A6E5B7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1571625"/>
            <a:ext cx="61531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94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A16EC-7CA4-4608-A0DE-40F946A3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524000"/>
            <a:ext cx="6143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61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C5530-AB71-4894-B740-057ABE30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1143000"/>
            <a:ext cx="5734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2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0F99C-CE18-43AE-9739-35048F5AC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12" y="725858"/>
            <a:ext cx="7381646" cy="52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0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42919-819F-4CC8-AA13-1BF7C818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27" y="3685032"/>
            <a:ext cx="6267450" cy="2686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403E77-96A0-4DB5-81FC-682AFB1C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730" y="81915"/>
            <a:ext cx="62388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69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AFD1F-FE91-4F47-A535-68FC0C4B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79" y="1113091"/>
            <a:ext cx="4210050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A9EAA-D339-4236-96BA-5EF6EF5A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16" y="3429000"/>
            <a:ext cx="4076976" cy="602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95304-3943-4965-8A05-A8653E747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371" y="937069"/>
            <a:ext cx="4162425" cy="138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8FBA61-249C-4D70-B7AA-9FADB2FB4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644" y="2424493"/>
            <a:ext cx="2755878" cy="318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F2CD3-1E95-44B4-8CA9-1EB3F6B31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009" y="3859339"/>
            <a:ext cx="5563492" cy="1718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AD1D87-154D-4008-9709-B83D985C3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558" y="5815774"/>
            <a:ext cx="3104243" cy="3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4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s ajustes urgentes que se necesitan para las Elecciones Generales 2021 -  Revistazo">
            <a:extLst>
              <a:ext uri="{FF2B5EF4-FFF2-40B4-BE49-F238E27FC236}">
                <a16:creationId xmlns:a16="http://schemas.microsoft.com/office/drawing/2014/main" id="{4CB88CD5-F482-4AB1-86FA-8000A5DB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182621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CaricaturadeHoy| El 2021, año de elecciones, donde políticos se acuerdan  de las personas sólo en">
            <a:extLst>
              <a:ext uri="{FF2B5EF4-FFF2-40B4-BE49-F238E27FC236}">
                <a16:creationId xmlns:a16="http://schemas.microsoft.com/office/drawing/2014/main" id="{E61EDF74-1E81-4341-9B50-7D5EB3E5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7" y="387283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ECISIONES INTERNAS - Diario La Prensa">
            <a:extLst>
              <a:ext uri="{FF2B5EF4-FFF2-40B4-BE49-F238E27FC236}">
                <a16:creationId xmlns:a16="http://schemas.microsoft.com/office/drawing/2014/main" id="{44D93AB5-B355-4B40-A762-1AE1FB2A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092002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NSECUENCIA DE LA CORRUPCIÓN - Diario La Prensa">
            <a:extLst>
              <a:ext uri="{FF2B5EF4-FFF2-40B4-BE49-F238E27FC236}">
                <a16:creationId xmlns:a16="http://schemas.microsoft.com/office/drawing/2014/main" id="{80DA8C19-04E6-4981-A284-C6651236E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19" y="0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aricatura del día – EL PAIS">
            <a:extLst>
              <a:ext uri="{FF2B5EF4-FFF2-40B4-BE49-F238E27FC236}">
                <a16:creationId xmlns:a16="http://schemas.microsoft.com/office/drawing/2014/main" id="{A0269AC6-31BF-4A92-AAD5-2BB71151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817" y="1815323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OR CARRETADAS... - Diario La Prensa">
            <a:extLst>
              <a:ext uri="{FF2B5EF4-FFF2-40B4-BE49-F238E27FC236}">
                <a16:creationId xmlns:a16="http://schemas.microsoft.com/office/drawing/2014/main" id="{21727066-17A9-44AB-A381-1C71F7D0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4" y="2776842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orrupción contra reelección">
            <a:extLst>
              <a:ext uri="{FF2B5EF4-FFF2-40B4-BE49-F238E27FC236}">
                <a16:creationId xmlns:a16="http://schemas.microsoft.com/office/drawing/2014/main" id="{4ADF97FD-DF6C-45FC-9678-A0F85D97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7" y="4911152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UXILIO! - Diario La Prensa">
            <a:extLst>
              <a:ext uri="{FF2B5EF4-FFF2-40B4-BE49-F238E27FC236}">
                <a16:creationId xmlns:a16="http://schemas.microsoft.com/office/drawing/2014/main" id="{112C732C-19D8-4BD2-A0F1-D438A574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034" y="3510368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La Caricatura | Sector educativo urge de vacunas">
            <a:extLst>
              <a:ext uri="{FF2B5EF4-FFF2-40B4-BE49-F238E27FC236}">
                <a16:creationId xmlns:a16="http://schemas.microsoft.com/office/drawing/2014/main" id="{24E6E731-AD1E-4C65-8689-8BC6CB46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90" y="5167313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4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pi Counts">
            <a:extLst>
              <a:ext uri="{FF2B5EF4-FFF2-40B4-BE49-F238E27FC236}">
                <a16:creationId xmlns:a16="http://schemas.microsoft.com/office/drawing/2014/main" id="{BBE239C7-CD0A-4713-BED9-12541894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726" y="152400"/>
            <a:ext cx="64865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607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4082735" y="326275"/>
            <a:ext cx="4336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Muchas Gracias</a:t>
            </a: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Itarala</a:t>
            </a:r>
            <a:endParaRPr lang="es-MX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Tenki</a:t>
            </a:r>
            <a:r>
              <a:rPr lang="es-MX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poli</a:t>
            </a: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Kaparkua</a:t>
            </a:r>
            <a:endParaRPr lang="es-MX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n-US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Shiaa</a:t>
            </a:r>
            <a:r>
              <a:rPr lang="en-US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Apitishina</a:t>
            </a:r>
            <a:endParaRPr lang="es-MX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algn="ctr"/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Thank</a:t>
            </a:r>
            <a:r>
              <a:rPr lang="es-MX" sz="4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s-MX" sz="4000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you</a:t>
            </a:r>
            <a:endParaRPr lang="es-HN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4" y="534093"/>
            <a:ext cx="3142211" cy="2356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06" y="326275"/>
            <a:ext cx="3482340" cy="23164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7" y="3885351"/>
            <a:ext cx="3291839" cy="21937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6" y="2949243"/>
            <a:ext cx="2081096" cy="34341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377" y="4111927"/>
            <a:ext cx="3508664" cy="26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2047"/>
            <a:ext cx="10515600" cy="92784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Trabajo de investigación documental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46412"/>
            <a:ext cx="10515600" cy="4630551"/>
          </a:xfrm>
        </p:spPr>
        <p:txBody>
          <a:bodyPr>
            <a:normAutofit/>
          </a:bodyPr>
          <a:lstStyle/>
          <a:p>
            <a:r>
              <a:rPr lang="es-ES" sz="3200" dirty="0"/>
              <a:t>Es un trabajo individual de investigación documental de carácter monográfico ya que aborda un tema relevante o problemática el cual permita enriquecer la disciplina o innovar con algún planteamiento. </a:t>
            </a:r>
          </a:p>
          <a:p>
            <a:endParaRPr lang="es-ES" sz="3200" dirty="0"/>
          </a:p>
          <a:p>
            <a:r>
              <a:rPr lang="es-ES" sz="3200" dirty="0"/>
              <a:t>Se elabora con el debido rigor teórico metodológico y se trabaja a partir de material documental, bibliográfico, así como también de archivos institucionales, históricos, entre otros.</a:t>
            </a: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183300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C5343-DF52-4210-8FCB-018475BA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9" y="512254"/>
            <a:ext cx="5766625" cy="2320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76D64-75B8-425D-AAB4-6B947E2D1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98" y="3493008"/>
            <a:ext cx="5781045" cy="2852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98852F-2EB2-4FE0-A014-92E1BDCD6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504" y="512254"/>
            <a:ext cx="5391340" cy="2423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C5C2D-711B-49BF-9063-7973ECE8E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44" y="3429000"/>
            <a:ext cx="5681058" cy="29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utrición basada en la evidencia">
            <a:extLst>
              <a:ext uri="{FF2B5EF4-FFF2-40B4-BE49-F238E27FC236}">
                <a16:creationId xmlns:a16="http://schemas.microsoft.com/office/drawing/2014/main" id="{7CF121B2-BC63-4AB6-A448-1702A69F5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89" y="313267"/>
            <a:ext cx="8308622" cy="62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0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ACC36-229C-4302-BB61-D259E505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395731"/>
            <a:ext cx="8851391" cy="60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3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577</Words>
  <Application>Microsoft Office PowerPoint</Application>
  <PresentationFormat>Panorámica</PresentationFormat>
  <Paragraphs>116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4" baseType="lpstr">
      <vt:lpstr>Abadi MT Condensed Extra Bold</vt:lpstr>
      <vt:lpstr>Arial</vt:lpstr>
      <vt:lpstr>Arial Narrow</vt:lpstr>
      <vt:lpstr>Calibri</vt:lpstr>
      <vt:lpstr>Calibri Light</vt:lpstr>
      <vt:lpstr>Cambria Math</vt:lpstr>
      <vt:lpstr>Eras Medium ITC</vt:lpstr>
      <vt:lpstr>Monotype Corsiva</vt:lpstr>
      <vt:lpstr>Shaker2Lancet-Bold</vt:lpstr>
      <vt:lpstr>Shaker2Lancet-Regular</vt:lpstr>
      <vt:lpstr>Times New Roman</vt:lpstr>
      <vt:lpstr>Wingdings</vt:lpstr>
      <vt:lpstr>Wingdings 3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Trabajo de investigación documental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 DE LOS ESTUDIOS DESCRIPTIVOS</vt:lpstr>
      <vt:lpstr>OBJETIVOS DE LOS ESTUDIOS DESCRIPTIVOS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Sierra</dc:creator>
  <cp:lastModifiedBy>CEIB-FCM-UNAH</cp:lastModifiedBy>
  <cp:revision>3</cp:revision>
  <dcterms:created xsi:type="dcterms:W3CDTF">2021-11-03T16:55:47Z</dcterms:created>
  <dcterms:modified xsi:type="dcterms:W3CDTF">2021-11-04T17:04:40Z</dcterms:modified>
</cp:coreProperties>
</file>